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8DBE-E5DD-5D46-81BF-74098AA2D9A0}" type="datetimeFigureOut">
              <a:rPr lang="en-US" smtClean="0"/>
              <a:t>9/5/14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3F50C-30D1-EC45-BD48-290EA788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2376DFD-A277-CC4E-AD10-B2A198192255}" type="slidenum">
              <a:rPr lang="en-US" b="0" u="none"/>
              <a:pPr eaLnBrk="1" hangingPunct="1"/>
              <a:t>4</a:t>
            </a:fld>
            <a:endParaRPr lang="en-US" b="0" u="none"/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String of beads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, ca. 2600–1900 B.C.; Harappan. Indus Valley, Mohenjo-daro, DK 1541. Gold, vesuvianite or grossular garnet, agate, jasper, and steatite; L. 18 cm (7 1/8 in.). Mohenjo-daro Museum, Mohenjo-daro  MM 1367. Courtesy of the Department of Archaeology and Museums, Ministry of Minorities, Culture, Sports, Tourism, and Youth Affairs, Government of Pakistan.</a:t>
            </a:r>
            <a:r>
              <a:rPr lang="en-US">
                <a:latin typeface="Times New Roman" charset="0"/>
              </a:rPr>
              <a:t/>
            </a:r>
            <a:br>
              <a:rPr lang="en-US">
                <a:latin typeface="Times New Roman" charset="0"/>
              </a:rPr>
            </a:br>
            <a:endParaRPr lang="en-US">
              <a:latin typeface="Times New Roman" charset="0"/>
            </a:endParaRP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Female figures with headdresses and jewelry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, ca. 2600–1900 B.C.; Harappan. Indus Valley, Mohenjo-daro, DK 2384. Terracotta; H. 18.7 cm (7 3/8 in.); W. 9.5 cm (3 3/4 in.). National Museum, Karachi. This figure from Mohenjo-daro represents one of the main styles of female figures found in cities as well as smaller settlements throughout the Indus Valley region. The fan-shaped headdress originally had wide cup-shaped extensions on either side of the head, framed by braided tresses.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0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4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8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6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8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7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4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2841B-5FDE-BA40-8F46-7CF7517DA413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metmuseum.org/explore/First_Cities/clothing_indus_object_278a.asp" TargetMode="External"/><Relationship Id="rId1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hyperlink" Target="http://www.metmuseum.org/explore/First_Cities/clothing_indus_object_281.asp" TargetMode="External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carta.msn.com/encyclopedia_761556839/Indus_Valley_Civilization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"/>
          <p:cNvSpPr>
            <a:spLocks noChangeArrowheads="1"/>
          </p:cNvSpPr>
          <p:nvPr/>
        </p:nvSpPr>
        <p:spPr bwMode="auto">
          <a:xfrm>
            <a:off x="0" y="1951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1683" name="Group 14"/>
          <p:cNvGrpSpPr>
            <a:grpSpLocks/>
          </p:cNvGrpSpPr>
          <p:nvPr/>
        </p:nvGrpSpPr>
        <p:grpSpPr bwMode="auto">
          <a:xfrm>
            <a:off x="2000250" y="1951038"/>
            <a:ext cx="5143500" cy="2957512"/>
            <a:chOff x="0" y="0"/>
            <a:chExt cx="3240" cy="1863"/>
          </a:xfrm>
        </p:grpSpPr>
        <p:sp>
          <p:nvSpPr>
            <p:cNvPr id="7169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324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693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3240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600" b="0" u="none"/>
                <a:t>  </a:t>
              </a:r>
              <a:r>
                <a:rPr lang="en-US" sz="17200" b="0" u="none"/>
                <a:t> </a:t>
              </a:r>
              <a:r>
                <a:rPr lang="en-US" sz="1600" b="0" u="none"/>
                <a:t>                                                         </a:t>
              </a:r>
              <a:endParaRPr lang="en-US" sz="1100" b="0" u="none"/>
            </a:p>
            <a:p>
              <a:pPr eaLnBrk="0" hangingPunct="0"/>
              <a:endParaRPr lang="en-US" sz="1600" b="0" u="none"/>
            </a:p>
          </p:txBody>
        </p:sp>
      </p:grpSp>
      <p:pic>
        <p:nvPicPr>
          <p:cNvPr id="71684" name="Picture 13" descr="http://www.lksd.org/kongiganak/kongiganak/ContinuousEdCarnagie/Carnagie/WorldHistory/WldHistoryCh2/indusvalley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60325" y="41275"/>
            <a:ext cx="908367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u="none"/>
              <a:t>The </a:t>
            </a:r>
            <a:r>
              <a:rPr lang="en-US" u="none">
                <a:solidFill>
                  <a:srgbClr val="FF0000"/>
                </a:solidFill>
              </a:rPr>
              <a:t>Indus Valley civilization</a:t>
            </a:r>
            <a:r>
              <a:rPr lang="en-US" b="0" u="none"/>
              <a:t> flourished around 2,500 B.C. </a:t>
            </a:r>
          </a:p>
          <a:p>
            <a:pPr eaLnBrk="1" hangingPunct="1"/>
            <a:r>
              <a:rPr lang="en-US" b="0" u="none"/>
              <a:t>in the western part of South Asia, </a:t>
            </a:r>
          </a:p>
          <a:p>
            <a:pPr eaLnBrk="1" hangingPunct="1"/>
            <a:r>
              <a:rPr lang="en-US" b="0" u="none"/>
              <a:t>in what today is Pakistan and western India. </a:t>
            </a:r>
          </a:p>
          <a:p>
            <a:pPr eaLnBrk="1" hangingPunct="1"/>
            <a:endParaRPr lang="en-US" b="0" u="none"/>
          </a:p>
          <a:p>
            <a:pPr eaLnBrk="1" hangingPunct="1"/>
            <a:r>
              <a:rPr lang="en-US" b="0" u="none"/>
              <a:t>It is </a:t>
            </a:r>
            <a:r>
              <a:rPr lang="en-US" b="0" u="none">
                <a:solidFill>
                  <a:srgbClr val="FF0000"/>
                </a:solidFill>
              </a:rPr>
              <a:t>often referred to as Harappan Civilization</a:t>
            </a:r>
            <a:r>
              <a:rPr lang="en-US" b="0" u="none"/>
              <a:t> </a:t>
            </a:r>
          </a:p>
          <a:p>
            <a:pPr eaLnBrk="1" hangingPunct="1"/>
            <a:r>
              <a:rPr lang="en-US" b="0" u="none"/>
              <a:t>after its first discovered city, Harappa.  </a:t>
            </a:r>
          </a:p>
          <a:p>
            <a:pPr eaLnBrk="1" hangingPunct="1"/>
            <a:endParaRPr lang="en-US" b="0" u="none"/>
          </a:p>
          <a:p>
            <a:pPr eaLnBrk="1" hangingPunct="1"/>
            <a:r>
              <a:rPr lang="en-US" b="0" u="none"/>
              <a:t>The nearby city of </a:t>
            </a:r>
          </a:p>
          <a:p>
            <a:pPr eaLnBrk="1" hangingPunct="1"/>
            <a:r>
              <a:rPr lang="en-US" b="0" u="none"/>
              <a:t>MohenjoDaro is the largest and most </a:t>
            </a:r>
          </a:p>
          <a:p>
            <a:pPr eaLnBrk="1" hangingPunct="1"/>
            <a:r>
              <a:rPr lang="en-US" b="0" u="none"/>
              <a:t>familiar archaeological dig in this region.</a:t>
            </a:r>
            <a:br>
              <a:rPr lang="en-US" b="0" u="none"/>
            </a:br>
            <a:r>
              <a:rPr lang="en-US" b="0" u="none"/>
              <a:t/>
            </a:r>
            <a:br>
              <a:rPr lang="en-US" b="0" u="none"/>
            </a:br>
            <a:r>
              <a:rPr lang="en-US" b="0" u="none"/>
              <a:t>The Indus Valley was home to </a:t>
            </a:r>
          </a:p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the largest of the four ancient </a:t>
            </a:r>
          </a:p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urban civilizations</a:t>
            </a:r>
            <a:r>
              <a:rPr lang="en-US" b="0" u="none"/>
              <a:t> of Egypt, </a:t>
            </a:r>
          </a:p>
          <a:p>
            <a:pPr eaLnBrk="1" hangingPunct="1"/>
            <a:r>
              <a:rPr lang="en-US" b="0" u="none"/>
              <a:t>Mesopotamia, India and China. </a:t>
            </a:r>
          </a:p>
          <a:p>
            <a:pPr eaLnBrk="1" hangingPunct="1"/>
            <a:endParaRPr lang="en-US" b="0" u="none"/>
          </a:p>
          <a:p>
            <a:pPr eaLnBrk="1" hangingPunct="1"/>
            <a:endParaRPr lang="en-US" b="0" u="none"/>
          </a:p>
          <a:p>
            <a:pPr eaLnBrk="1" hangingPunct="1"/>
            <a:r>
              <a:rPr lang="en-US" b="0" u="none"/>
              <a:t>				     This ancient civilization was not discovered </a:t>
            </a:r>
          </a:p>
          <a:p>
            <a:pPr eaLnBrk="1" hangingPunct="1"/>
            <a:r>
              <a:rPr lang="en-US" b="0" u="none"/>
              <a:t>				     until the 1920's. </a:t>
            </a:r>
          </a:p>
          <a:p>
            <a:pPr eaLnBrk="1" hangingPunct="1"/>
            <a:r>
              <a:rPr lang="en-US" b="0" u="none"/>
              <a:t>				     Most of its ruins, including </a:t>
            </a:r>
          </a:p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				     major cities, remain to be excavated.</a:t>
            </a:r>
            <a:endParaRPr lang="en-US" sz="2400" b="0" u="none"/>
          </a:p>
          <a:p>
            <a:pPr eaLnBrk="1" hangingPunct="1"/>
            <a:endParaRPr lang="en-US" b="0" u="none"/>
          </a:p>
          <a:p>
            <a:pPr eaLnBrk="1" hangingPunct="1"/>
            <a:endParaRPr lang="en-US" b="0" u="none"/>
          </a:p>
        </p:txBody>
      </p:sp>
      <p:pic>
        <p:nvPicPr>
          <p:cNvPr id="71686" name="Picture 17" descr="http://www.harappa.com/har/gif/harm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22" descr="Mohenjo-daro Great B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900"/>
            <a:ext cx="3962400" cy="2578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8" name="Line 23"/>
          <p:cNvSpPr>
            <a:spLocks noChangeShapeType="1"/>
          </p:cNvSpPr>
          <p:nvPr/>
        </p:nvSpPr>
        <p:spPr bwMode="auto">
          <a:xfrm>
            <a:off x="5410200" y="2743200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Line 24"/>
          <p:cNvSpPr>
            <a:spLocks noChangeShapeType="1"/>
          </p:cNvSpPr>
          <p:nvPr/>
        </p:nvSpPr>
        <p:spPr bwMode="auto">
          <a:xfrm>
            <a:off x="4343400" y="30480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Text Box 25"/>
          <p:cNvSpPr txBox="1">
            <a:spLocks noChangeArrowheads="1"/>
          </p:cNvSpPr>
          <p:nvPr/>
        </p:nvSpPr>
        <p:spPr bwMode="auto">
          <a:xfrm>
            <a:off x="4038600" y="6096000"/>
            <a:ext cx="2286000" cy="5905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i="1" u="none">
                <a:solidFill>
                  <a:srgbClr val="663300"/>
                </a:solidFill>
              </a:rPr>
              <a:t>Left:</a:t>
            </a:r>
            <a:r>
              <a:rPr lang="en-US" sz="1600" b="0" u="none">
                <a:solidFill>
                  <a:srgbClr val="663300"/>
                </a:solidFill>
              </a:rPr>
              <a:t> The excavated ruins of Mohenjo-daro.</a:t>
            </a:r>
          </a:p>
        </p:txBody>
      </p:sp>
      <p:sp>
        <p:nvSpPr>
          <p:cNvPr id="71691" name="Text Box 26"/>
          <p:cNvSpPr txBox="1">
            <a:spLocks noChangeArrowheads="1"/>
          </p:cNvSpPr>
          <p:nvPr/>
        </p:nvSpPr>
        <p:spPr bwMode="auto">
          <a:xfrm>
            <a:off x="6384925" y="6607175"/>
            <a:ext cx="275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 b="0" u="none">
                <a:solidFill>
                  <a:schemeClr val="bg2"/>
                </a:solidFill>
              </a:rPr>
              <a:t>PP Design of T. Loessin; Akins H.S.</a:t>
            </a:r>
          </a:p>
        </p:txBody>
      </p:sp>
    </p:spTree>
    <p:extLst>
      <p:ext uri="{BB962C8B-B14F-4D97-AF65-F5344CB8AC3E}">
        <p14:creationId xmlns:p14="http://schemas.microsoft.com/office/powerpoint/2010/main" val="84117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8"/>
          <p:cNvSpPr txBox="1">
            <a:spLocks noChangeArrowheads="1"/>
          </p:cNvSpPr>
          <p:nvPr/>
        </p:nvSpPr>
        <p:spPr bwMode="auto">
          <a:xfrm>
            <a:off x="7239000" y="3200400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0" u="none"/>
          </a:p>
        </p:txBody>
      </p:sp>
      <p:sp>
        <p:nvSpPr>
          <p:cNvPr id="72707" name="Text Box 12"/>
          <p:cNvSpPr txBox="1">
            <a:spLocks noChangeArrowheads="1"/>
          </p:cNvSpPr>
          <p:nvPr/>
        </p:nvSpPr>
        <p:spPr bwMode="auto">
          <a:xfrm>
            <a:off x="60325" y="-34925"/>
            <a:ext cx="8855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none"/>
              <a:t>CH 2: Sec. 3 </a:t>
            </a:r>
            <a:r>
              <a:rPr lang="ja-JP" altLang="en-US" sz="2000" u="none"/>
              <a:t>“</a:t>
            </a:r>
            <a:r>
              <a:rPr lang="en-US" sz="2000" u="none"/>
              <a:t>Planned Cities on the Indus</a:t>
            </a:r>
            <a:r>
              <a:rPr lang="ja-JP" altLang="en-US" sz="2000" u="none"/>
              <a:t>”</a:t>
            </a:r>
            <a:r>
              <a:rPr lang="en-US" sz="2000" u="none"/>
              <a:t>  </a:t>
            </a:r>
          </a:p>
          <a:p>
            <a:pPr eaLnBrk="1" hangingPunct="1"/>
            <a:r>
              <a:rPr lang="en-US" sz="2000" b="0" i="1" u="none"/>
              <a:t>Homework</a:t>
            </a:r>
            <a:r>
              <a:rPr lang="en-US" sz="2000" u="none"/>
              <a:t> </a:t>
            </a:r>
            <a:r>
              <a:rPr lang="en-US" sz="2000" b="0" i="1" u="none"/>
              <a:t>packet  p. </a:t>
            </a:r>
            <a:endParaRPr lang="en-US" sz="2000" u="none"/>
          </a:p>
        </p:txBody>
      </p:sp>
      <p:sp>
        <p:nvSpPr>
          <p:cNvPr id="72708" name="Text Box 13"/>
          <p:cNvSpPr txBox="1">
            <a:spLocks noChangeArrowheads="1"/>
          </p:cNvSpPr>
          <p:nvPr/>
        </p:nvSpPr>
        <p:spPr bwMode="auto">
          <a:xfrm>
            <a:off x="228600" y="685800"/>
            <a:ext cx="5791200" cy="36718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1.  What challenges did the people along </a:t>
            </a:r>
          </a:p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      the Indus River face?</a:t>
            </a: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228600" y="1371600"/>
            <a:ext cx="5730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0" u="none"/>
              <a:t> unpredictable rivers </a:t>
            </a:r>
          </a:p>
          <a:p>
            <a:pPr eaLnBrk="1" hangingPunct="1"/>
            <a:r>
              <a:rPr lang="en-US" b="0" u="none"/>
              <a:t>   (similar situation to Mesopotamia region)</a:t>
            </a:r>
          </a:p>
          <a:p>
            <a:pPr eaLnBrk="1" hangingPunct="1"/>
            <a:r>
              <a:rPr lang="en-US" b="0" u="none"/>
              <a:t> </a:t>
            </a:r>
          </a:p>
          <a:p>
            <a:pPr eaLnBrk="1" hangingPunct="1">
              <a:buFontTx/>
              <a:buChar char="•"/>
            </a:pPr>
            <a:r>
              <a:rPr lang="en-US" b="0" u="none"/>
              <a:t> strong winds / monsoons</a:t>
            </a:r>
          </a:p>
        </p:txBody>
      </p:sp>
      <p:pic>
        <p:nvPicPr>
          <p:cNvPr id="72710" name="Picture 19" descr="\\Library\Shared\Indus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70150"/>
            <a:ext cx="69342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20"/>
          <p:cNvSpPr txBox="1">
            <a:spLocks noChangeArrowheads="1"/>
          </p:cNvSpPr>
          <p:nvPr/>
        </p:nvSpPr>
        <p:spPr bwMode="auto">
          <a:xfrm>
            <a:off x="0" y="6613525"/>
            <a:ext cx="275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0" u="none">
                <a:solidFill>
                  <a:schemeClr val="bg2"/>
                </a:solidFill>
              </a:rPr>
              <a:t>PP Design of T. Loessin; Akins H.S.</a:t>
            </a:r>
          </a:p>
        </p:txBody>
      </p:sp>
      <p:pic>
        <p:nvPicPr>
          <p:cNvPr id="72712" name="Picture 22" descr="India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800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304800" y="2514600"/>
            <a:ext cx="4038600" cy="418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 sz="1600"/>
          </a:p>
        </p:txBody>
      </p:sp>
      <p:pic>
        <p:nvPicPr>
          <p:cNvPr id="4303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0"/>
            <a:ext cx="2667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92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4" grpId="0" autoUpdateAnimBg="0"/>
      <p:bldP spid="4303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0325" y="0"/>
            <a:ext cx="8855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none"/>
              <a:t>CH 2: Sec. 3 </a:t>
            </a:r>
            <a:r>
              <a:rPr lang="ja-JP" altLang="en-US" sz="2000" u="none"/>
              <a:t>“</a:t>
            </a:r>
            <a:r>
              <a:rPr lang="en-US" sz="2000" u="none"/>
              <a:t>Planned Cities on the Indus</a:t>
            </a:r>
            <a:r>
              <a:rPr lang="ja-JP" altLang="en-US" sz="2000" u="none"/>
              <a:t>”</a:t>
            </a:r>
            <a:r>
              <a:rPr lang="en-US" sz="2000" u="none"/>
              <a:t>  </a:t>
            </a:r>
          </a:p>
          <a:p>
            <a:pPr eaLnBrk="1" hangingPunct="1"/>
            <a:r>
              <a:rPr lang="en-US" sz="2000" b="0" i="1" u="none"/>
              <a:t>Homework</a:t>
            </a:r>
            <a:r>
              <a:rPr lang="en-US" sz="2000" u="none"/>
              <a:t> </a:t>
            </a:r>
            <a:r>
              <a:rPr lang="en-US" sz="2000" b="0" i="1" u="none"/>
              <a:t>packet  p. </a:t>
            </a:r>
            <a:endParaRPr lang="en-US" sz="2000" u="none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5715000" cy="33972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2.  Name conclusions that have been drawn </a:t>
            </a:r>
          </a:p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     about Indus River culture?</a:t>
            </a: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</p:txBody>
      </p:sp>
      <p:pic>
        <p:nvPicPr>
          <p:cNvPr id="73732" name="Picture 4" descr="http://www.npcts.edu/history/WebChron/India/Harapp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019800" y="2286000"/>
            <a:ext cx="31242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u="none">
                <a:solidFill>
                  <a:srgbClr val="FF0000"/>
                </a:solidFill>
              </a:rPr>
              <a:t>Indus Harappan</a:t>
            </a:r>
            <a:r>
              <a:rPr lang="en-US" sz="1600" b="0" u="none"/>
              <a:t> </a:t>
            </a:r>
            <a:r>
              <a:rPr lang="en-US" sz="1600" b="0" u="none">
                <a:solidFill>
                  <a:srgbClr val="FF0000"/>
                </a:solidFill>
              </a:rPr>
              <a:t>script has not been deciphered.</a:t>
            </a:r>
            <a:r>
              <a:rPr lang="en-US" sz="1600" b="0" u="none"/>
              <a:t> </a:t>
            </a:r>
          </a:p>
          <a:p>
            <a:pPr algn="r" eaLnBrk="1" hangingPunct="1"/>
            <a:r>
              <a:rPr lang="en-US" sz="1600" b="0" u="none">
                <a:solidFill>
                  <a:srgbClr val="663300"/>
                </a:solidFill>
              </a:rPr>
              <a:t>This means basic questions about </a:t>
            </a:r>
          </a:p>
          <a:p>
            <a:pPr algn="r" eaLnBrk="1" hangingPunct="1"/>
            <a:r>
              <a:rPr lang="en-US" sz="1600" b="0" u="none">
                <a:solidFill>
                  <a:srgbClr val="663300"/>
                </a:solidFill>
              </a:rPr>
              <a:t>the people who created this highly complex culture </a:t>
            </a:r>
          </a:p>
          <a:p>
            <a:pPr algn="r" eaLnBrk="1" hangingPunct="1"/>
            <a:r>
              <a:rPr lang="en-US" sz="1600" b="0" u="none">
                <a:solidFill>
                  <a:srgbClr val="663300"/>
                </a:solidFill>
              </a:rPr>
              <a:t>are  still unanswered.</a:t>
            </a:r>
          </a:p>
        </p:txBody>
      </p:sp>
      <p:pic>
        <p:nvPicPr>
          <p:cNvPr id="73734" name="Picture 6" descr="Mohenjo-daro Great B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3550"/>
            <a:ext cx="3810000" cy="2578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886200" y="4114800"/>
            <a:ext cx="1371600" cy="26543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 i="1" u="none">
                <a:solidFill>
                  <a:srgbClr val="663300"/>
                </a:solidFill>
              </a:rPr>
              <a:t>Left:</a:t>
            </a:r>
            <a:r>
              <a:rPr lang="en-US" sz="1400" b="0" u="none">
                <a:solidFill>
                  <a:srgbClr val="663300"/>
                </a:solidFill>
              </a:rPr>
              <a:t> The excavated ruins of Mohenjodaro – one of several  planned cities laid out on a grid system in the Indus region.</a:t>
            </a:r>
          </a:p>
          <a:p>
            <a:pPr algn="r" eaLnBrk="1" hangingPunct="1"/>
            <a:r>
              <a:rPr lang="en-US" sz="1400" b="0" i="1" u="none">
                <a:solidFill>
                  <a:srgbClr val="663300"/>
                </a:solidFill>
              </a:rPr>
              <a:t>Right:</a:t>
            </a:r>
            <a:r>
              <a:rPr lang="en-US" sz="1400" b="0" u="none">
                <a:solidFill>
                  <a:srgbClr val="663300"/>
                </a:solidFill>
              </a:rPr>
              <a:t>  The citadel at Mohenjodaro.</a:t>
            </a:r>
          </a:p>
        </p:txBody>
      </p:sp>
      <p:pic>
        <p:nvPicPr>
          <p:cNvPr id="73736" name="Picture 9" descr="http://www.harappa.com/har/gif/mohenjoda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95775"/>
            <a:ext cx="3810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228600" y="1219200"/>
            <a:ext cx="5715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0" u="none"/>
              <a:t> Began farming along Indus about 3,200 B.C.</a:t>
            </a:r>
          </a:p>
          <a:p>
            <a:pPr eaLnBrk="1" hangingPunct="1">
              <a:buFontTx/>
              <a:buChar char="•"/>
            </a:pPr>
            <a:r>
              <a:rPr lang="en-US" b="0" u="none"/>
              <a:t> Size of settled region larger </a:t>
            </a:r>
          </a:p>
          <a:p>
            <a:pPr eaLnBrk="1" hangingPunct="1"/>
            <a:r>
              <a:rPr lang="en-US" b="0" u="none"/>
              <a:t>    than Egypt or Mesopotamia.</a:t>
            </a:r>
          </a:p>
          <a:p>
            <a:pPr eaLnBrk="1" hangingPunct="1">
              <a:buFontTx/>
              <a:buChar char="•"/>
            </a:pPr>
            <a:r>
              <a:rPr lang="en-US" b="0" u="none"/>
              <a:t> Careful city planners; laid out in grid </a:t>
            </a:r>
          </a:p>
          <a:p>
            <a:pPr eaLnBrk="1" hangingPunct="1"/>
            <a:r>
              <a:rPr lang="en-US" b="0" u="none"/>
              <a:t>    with a defendable citadel.</a:t>
            </a:r>
          </a:p>
          <a:p>
            <a:pPr eaLnBrk="1" hangingPunct="1">
              <a:buFontTx/>
              <a:buChar char="•"/>
            </a:pPr>
            <a:r>
              <a:rPr lang="en-US" b="0" u="none"/>
              <a:t> Engineered sophisticated plumbing and sewage systems.</a:t>
            </a:r>
          </a:p>
          <a:p>
            <a:pPr eaLnBrk="1" hangingPunct="1">
              <a:buFontTx/>
              <a:buChar char="•"/>
            </a:pPr>
            <a:r>
              <a:rPr lang="en-US" b="0" u="none"/>
              <a:t> Peaceful people – few weapons found</a:t>
            </a:r>
          </a:p>
          <a:p>
            <a:pPr eaLnBrk="1" hangingPunct="1">
              <a:buFontTx/>
              <a:buChar char="•"/>
            </a:pPr>
            <a:r>
              <a:rPr lang="en-US" b="0" u="none"/>
              <a:t> Similarity in housing indicates little differences </a:t>
            </a:r>
          </a:p>
          <a:p>
            <a:pPr eaLnBrk="1" hangingPunct="1"/>
            <a:r>
              <a:rPr lang="en-US" b="0" u="none"/>
              <a:t>     between social classes.</a:t>
            </a:r>
          </a:p>
          <a:p>
            <a:pPr eaLnBrk="1" hangingPunct="1">
              <a:buFontTx/>
              <a:buChar char="•"/>
            </a:pPr>
            <a:r>
              <a:rPr lang="en-US" b="0" u="none"/>
              <a:t> Religious objects and symbols clearly linked to Hinduism.</a:t>
            </a:r>
          </a:p>
        </p:txBody>
      </p:sp>
      <p:pic>
        <p:nvPicPr>
          <p:cNvPr id="94220" name="Picture 12" descr="Mohenjoda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8788"/>
            <a:ext cx="38862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1" name="Picture 13" descr="\\Library\Shared\Harappan dwell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6096000" y="2590800"/>
            <a:ext cx="3048000" cy="1436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0" u="none">
                <a:solidFill>
                  <a:srgbClr val="663300"/>
                </a:solidFill>
              </a:rPr>
              <a:t>Typical Harappan dwellling</a:t>
            </a:r>
          </a:p>
          <a:p>
            <a:pPr algn="r" eaLnBrk="1" hangingPunct="1">
              <a:spcBef>
                <a:spcPct val="50000"/>
              </a:spcBef>
            </a:pPr>
            <a:endParaRPr lang="en-US" sz="1600" b="0" u="none">
              <a:solidFill>
                <a:srgbClr val="6633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US" sz="1600" b="0" u="none">
              <a:solidFill>
                <a:srgbClr val="6633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US" sz="1600" b="0" u="none">
              <a:solidFill>
                <a:srgbClr val="663300"/>
              </a:solidFill>
            </a:endParaRP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4860925" y="11113"/>
            <a:ext cx="4435475" cy="264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</p:txBody>
      </p:sp>
      <p:pic>
        <p:nvPicPr>
          <p:cNvPr id="94225" name="Picture 17" descr="\\Library\Shared\Indian mother goddes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6019800" y="2895600"/>
            <a:ext cx="3124200" cy="1381125"/>
          </a:xfrm>
          <a:prstGeom prst="rect">
            <a:avLst/>
          </a:prstGeom>
          <a:solidFill>
            <a:schemeClr val="bg1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b="0" i="1" u="none">
                <a:solidFill>
                  <a:srgbClr val="663300"/>
                </a:solidFill>
              </a:rPr>
              <a:t>Above:</a:t>
            </a:r>
            <a:r>
              <a:rPr lang="en-US" sz="1400" b="0" u="none">
                <a:solidFill>
                  <a:srgbClr val="663300"/>
                </a:solidFill>
              </a:rPr>
              <a:t>  Terracota household statues such as this female goddess are found frequently in the region.  Is this religious icon an early Shiva?  Does modern Hinduism have its origins in Harappan civilization?</a:t>
            </a:r>
            <a:endParaRPr lang="en-US" sz="1400" b="0" i="1" u="none">
              <a:solidFill>
                <a:srgbClr val="663300"/>
              </a:solidFill>
            </a:endParaRP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5029200" y="533400"/>
            <a:ext cx="1692275" cy="2019300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i="1" u="none">
                <a:solidFill>
                  <a:srgbClr val="663300"/>
                </a:solidFill>
              </a:rPr>
              <a:t>Did you know?</a:t>
            </a:r>
          </a:p>
          <a:p>
            <a:pPr algn="ctr" eaLnBrk="1" hangingPunct="1"/>
            <a:endParaRPr lang="en-US" sz="1400" u="none">
              <a:solidFill>
                <a:srgbClr val="663300"/>
              </a:solidFill>
            </a:endParaRPr>
          </a:p>
          <a:p>
            <a:pPr algn="ctr" eaLnBrk="1" hangingPunct="1"/>
            <a:r>
              <a:rPr lang="en-US" sz="1400" b="0" u="none">
                <a:solidFill>
                  <a:srgbClr val="663300"/>
                </a:solidFill>
              </a:rPr>
              <a:t>Hinduism is considered to be </a:t>
            </a:r>
          </a:p>
          <a:p>
            <a:pPr algn="ctr" eaLnBrk="1" hangingPunct="1"/>
            <a:r>
              <a:rPr lang="en-US" sz="1400" b="0" u="none">
                <a:solidFill>
                  <a:srgbClr val="663300"/>
                </a:solidFill>
              </a:rPr>
              <a:t>the world</a:t>
            </a:r>
            <a:r>
              <a:rPr lang="ja-JP" altLang="en-US" sz="1400" b="0" u="none">
                <a:solidFill>
                  <a:srgbClr val="663300"/>
                </a:solidFill>
              </a:rPr>
              <a:t>’</a:t>
            </a:r>
            <a:r>
              <a:rPr lang="en-US" sz="1400" b="0" u="none">
                <a:solidFill>
                  <a:srgbClr val="663300"/>
                </a:solidFill>
              </a:rPr>
              <a:t>s oldest religion.  </a:t>
            </a:r>
          </a:p>
          <a:p>
            <a:pPr algn="ctr" eaLnBrk="1" hangingPunct="1"/>
            <a:endParaRPr lang="en-US" sz="1400" b="0" u="none">
              <a:solidFill>
                <a:srgbClr val="663300"/>
              </a:solidFill>
            </a:endParaRPr>
          </a:p>
          <a:p>
            <a:pPr algn="ctr" eaLnBrk="1" hangingPunct="1"/>
            <a:r>
              <a:rPr lang="en-US" sz="1400" b="0" u="none">
                <a:solidFill>
                  <a:srgbClr val="663300"/>
                </a:solidFill>
              </a:rPr>
              <a:t>Yet it</a:t>
            </a:r>
            <a:r>
              <a:rPr lang="ja-JP" altLang="en-US" sz="1400" b="0" u="none">
                <a:solidFill>
                  <a:srgbClr val="663300"/>
                </a:solidFill>
              </a:rPr>
              <a:t>’</a:t>
            </a:r>
            <a:r>
              <a:rPr lang="en-US" sz="1400" b="0" u="none">
                <a:solidFill>
                  <a:srgbClr val="663300"/>
                </a:solidFill>
              </a:rPr>
              <a:t>s origins have long been a mystery.</a:t>
            </a:r>
          </a:p>
        </p:txBody>
      </p:sp>
    </p:spTree>
    <p:extLst>
      <p:ext uri="{BB962C8B-B14F-4D97-AF65-F5344CB8AC3E}">
        <p14:creationId xmlns:p14="http://schemas.microsoft.com/office/powerpoint/2010/main" val="298837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 autoUpdateAnimBg="0"/>
      <p:bldP spid="94222" grpId="0" animBg="1" autoUpdateAnimBg="0"/>
      <p:bldP spid="94224" grpId="0" animBg="1" autoUpdateAnimBg="0"/>
      <p:bldP spid="94226" grpId="0" animBg="1" autoUpdateAnimBg="0"/>
      <p:bldP spid="9422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1" descr="http://www.lksd.org/kongiganak/kongiganak/ContinuousEdCarnagie/Carnagie/WorldHistory/WldHistoryCh2/indusval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20907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14" descr="http://www.harappa.com/seal/graphics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91000"/>
            <a:ext cx="2743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17"/>
          <p:cNvSpPr>
            <a:spLocks noChangeArrowheads="1"/>
          </p:cNvSpPr>
          <p:nvPr/>
        </p:nvSpPr>
        <p:spPr bwMode="auto">
          <a:xfrm>
            <a:off x="411480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7" name="Rectangle 21"/>
          <p:cNvSpPr>
            <a:spLocks noChangeArrowheads="1"/>
          </p:cNvSpPr>
          <p:nvPr/>
        </p:nvSpPr>
        <p:spPr bwMode="auto">
          <a:xfrm>
            <a:off x="168275" y="2354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4758" name="Picture 23" descr="http://store1.yimg.com/I/harappa_1803_59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32" descr="http://www.metmuseum.org/explore/First_Cities/images/281r2.R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144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Text Box 33"/>
          <p:cNvSpPr txBox="1"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0" u="none">
                <a:solidFill>
                  <a:srgbClr val="0099FF"/>
                </a:solidFill>
              </a:rPr>
              <a:t>What happened to the Harappan civilization on the Indus River?</a:t>
            </a:r>
          </a:p>
        </p:txBody>
      </p:sp>
      <p:pic>
        <p:nvPicPr>
          <p:cNvPr id="74761" name="Picture 34" descr="Priest King Mohenjo-dar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0621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35" descr="\\Library\Shared\Great Bath at MohenjoDar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8958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36" descr="http://www.lksd.org/kongiganak/kongiganak/ContinuousEdCarnagie/Carnagie/WorldHistory/WldHistoryCh2/indusvalley3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146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4" name="Picture 37" descr="http://www.metmuseum.org/explore/First_Cities/images/278Ar2.R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91000"/>
            <a:ext cx="1676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5" name="Text Box 38"/>
          <p:cNvSpPr txBox="1">
            <a:spLocks noChangeArrowheads="1"/>
          </p:cNvSpPr>
          <p:nvPr/>
        </p:nvSpPr>
        <p:spPr bwMode="auto">
          <a:xfrm>
            <a:off x="2133600" y="3657600"/>
            <a:ext cx="5121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 i="1" u="none">
                <a:solidFill>
                  <a:schemeClr val="bg1"/>
                </a:solidFill>
              </a:rPr>
              <a:t>Above:</a:t>
            </a:r>
            <a:r>
              <a:rPr lang="en-US" sz="1600" b="0" u="none">
                <a:solidFill>
                  <a:schemeClr val="bg1"/>
                </a:solidFill>
              </a:rPr>
              <a:t> The Great Bath at Mohenjo-Daro.  </a:t>
            </a:r>
          </a:p>
          <a:p>
            <a:pPr algn="ctr" eaLnBrk="1" hangingPunct="1"/>
            <a:r>
              <a:rPr lang="en-US" sz="1600" b="0" i="1" u="none">
                <a:solidFill>
                  <a:schemeClr val="bg1"/>
                </a:solidFill>
              </a:rPr>
              <a:t>Surrounding pics:</a:t>
            </a:r>
            <a:r>
              <a:rPr lang="en-US" sz="1600" b="0" u="none">
                <a:solidFill>
                  <a:schemeClr val="bg1"/>
                </a:solidFill>
              </a:rPr>
              <a:t> various Harappan artifacts.</a:t>
            </a:r>
            <a:endParaRPr lang="en-US" sz="1600" b="0" i="1" u="none">
              <a:solidFill>
                <a:schemeClr val="bg1"/>
              </a:solidFill>
            </a:endParaRPr>
          </a:p>
        </p:txBody>
      </p:sp>
      <p:sp>
        <p:nvSpPr>
          <p:cNvPr id="74766" name="Text Box 39"/>
          <p:cNvSpPr txBox="1">
            <a:spLocks noChangeArrowheads="1"/>
          </p:cNvSpPr>
          <p:nvPr/>
        </p:nvSpPr>
        <p:spPr bwMode="auto">
          <a:xfrm>
            <a:off x="4724400" y="6613525"/>
            <a:ext cx="275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 b="0" u="none">
                <a:solidFill>
                  <a:schemeClr val="bg2"/>
                </a:solidFill>
              </a:rPr>
              <a:t>PP Design of T. Loessin; Akins H.S.</a:t>
            </a:r>
          </a:p>
        </p:txBody>
      </p:sp>
    </p:spTree>
    <p:extLst>
      <p:ext uri="{BB962C8B-B14F-4D97-AF65-F5344CB8AC3E}">
        <p14:creationId xmlns:p14="http://schemas.microsoft.com/office/powerpoint/2010/main" val="390452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3"/>
          <p:cNvGrpSpPr>
            <a:grpSpLocks/>
          </p:cNvGrpSpPr>
          <p:nvPr/>
        </p:nvGrpSpPr>
        <p:grpSpPr bwMode="auto">
          <a:xfrm>
            <a:off x="2563813" y="3032125"/>
            <a:ext cx="4017962" cy="793750"/>
            <a:chOff x="0" y="4320"/>
            <a:chExt cx="2531" cy="500"/>
          </a:xfrm>
        </p:grpSpPr>
        <p:sp>
          <p:nvSpPr>
            <p:cNvPr id="75788" name="Rectangle 20"/>
            <p:cNvSpPr>
              <a:spLocks noChangeArrowheads="1"/>
            </p:cNvSpPr>
            <p:nvPr/>
          </p:nvSpPr>
          <p:spPr bwMode="auto">
            <a:xfrm>
              <a:off x="0" y="4320"/>
              <a:ext cx="2531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5789" name="Rectangle 21"/>
            <p:cNvSpPr>
              <a:spLocks noChangeArrowheads="1"/>
            </p:cNvSpPr>
            <p:nvPr/>
          </p:nvSpPr>
          <p:spPr bwMode="auto">
            <a:xfrm>
              <a:off x="0" y="4320"/>
              <a:ext cx="2531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b="0" u="none">
                  <a:solidFill>
                    <a:srgbClr val="FFFFFF"/>
                  </a:solidFill>
                  <a:latin typeface="Tahoma" charset="0"/>
                  <a:cs typeface="Tahoma" charset="0"/>
                  <a:hlinkClick r:id="rId2"/>
                </a:rPr>
                <a:t>  </a:t>
              </a:r>
              <a:r>
                <a:rPr lang="en-US" sz="4600" b="0" u="none">
                  <a:solidFill>
                    <a:srgbClr val="FFFFFF"/>
                  </a:solidFill>
                  <a:latin typeface="Tahoma" charset="0"/>
                  <a:cs typeface="Tahoma" charset="0"/>
                </a:rPr>
                <a:t> </a:t>
              </a:r>
              <a:r>
                <a:rPr lang="en-US" sz="800" b="0" u="none">
                  <a:solidFill>
                    <a:srgbClr val="FFFFFF"/>
                  </a:solidFill>
                  <a:latin typeface="Tahoma" charset="0"/>
                  <a:cs typeface="Tahoma" charset="0"/>
                </a:rPr>
                <a:t>                      </a:t>
              </a:r>
            </a:p>
          </p:txBody>
        </p:sp>
      </p:grpSp>
      <p:sp>
        <p:nvSpPr>
          <p:cNvPr id="75779" name="Rectangle 24"/>
          <p:cNvSpPr>
            <a:spLocks noChangeArrowheads="1"/>
          </p:cNvSpPr>
          <p:nvPr/>
        </p:nvSpPr>
        <p:spPr bwMode="auto">
          <a:xfrm>
            <a:off x="-300038" y="155416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780" name="Rectangle 3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781" name="Text Box 42"/>
          <p:cNvSpPr txBox="1">
            <a:spLocks noChangeArrowheads="1"/>
          </p:cNvSpPr>
          <p:nvPr/>
        </p:nvSpPr>
        <p:spPr bwMode="auto">
          <a:xfrm>
            <a:off x="60325" y="0"/>
            <a:ext cx="8855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none"/>
              <a:t>CH 2: Sec. 3 </a:t>
            </a:r>
            <a:r>
              <a:rPr lang="ja-JP" altLang="en-US" sz="2000" u="none"/>
              <a:t>“</a:t>
            </a:r>
            <a:r>
              <a:rPr lang="en-US" sz="2000" u="none"/>
              <a:t>Planned Cities on the Indus</a:t>
            </a:r>
            <a:r>
              <a:rPr lang="ja-JP" altLang="en-US" sz="2000" u="none"/>
              <a:t>”</a:t>
            </a:r>
            <a:r>
              <a:rPr lang="en-US" sz="2000" u="none"/>
              <a:t>  </a:t>
            </a:r>
          </a:p>
          <a:p>
            <a:pPr eaLnBrk="1" hangingPunct="1"/>
            <a:r>
              <a:rPr lang="en-US" sz="2000" b="0" i="1" u="none"/>
              <a:t>Homework</a:t>
            </a:r>
            <a:r>
              <a:rPr lang="en-US" sz="2000" u="none"/>
              <a:t> </a:t>
            </a:r>
            <a:r>
              <a:rPr lang="en-US" sz="2000" b="0" i="1" u="none"/>
              <a:t>packet  p. </a:t>
            </a:r>
            <a:endParaRPr lang="en-US" sz="2000" u="none"/>
          </a:p>
        </p:txBody>
      </p:sp>
      <p:sp>
        <p:nvSpPr>
          <p:cNvPr id="75782" name="Text Box 44"/>
          <p:cNvSpPr txBox="1">
            <a:spLocks noChangeArrowheads="1"/>
          </p:cNvSpPr>
          <p:nvPr/>
        </p:nvSpPr>
        <p:spPr bwMode="auto">
          <a:xfrm>
            <a:off x="228600" y="685800"/>
            <a:ext cx="8610600" cy="33972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3.  Name three theories about why the Indus Valley </a:t>
            </a:r>
          </a:p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     civilization ended around 1500 BCE?</a:t>
            </a: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</p:txBody>
      </p:sp>
      <p:pic>
        <p:nvPicPr>
          <p:cNvPr id="75783" name="Picture 45" descr="\\Library\Shared\Harappans abandon their 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488"/>
            <a:ext cx="53340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Text Box 46"/>
          <p:cNvSpPr txBox="1">
            <a:spLocks noChangeArrowheads="1"/>
          </p:cNvSpPr>
          <p:nvPr/>
        </p:nvSpPr>
        <p:spPr bwMode="auto">
          <a:xfrm>
            <a:off x="5715000" y="6019800"/>
            <a:ext cx="2987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i="1" u="none"/>
              <a:t>Harappans abandoning their city.</a:t>
            </a:r>
          </a:p>
        </p:txBody>
      </p:sp>
      <p:sp>
        <p:nvSpPr>
          <p:cNvPr id="37935" name="Text Box 47"/>
          <p:cNvSpPr txBox="1">
            <a:spLocks noChangeArrowheads="1"/>
          </p:cNvSpPr>
          <p:nvPr/>
        </p:nvSpPr>
        <p:spPr bwMode="auto">
          <a:xfrm>
            <a:off x="304800" y="1295400"/>
            <a:ext cx="71024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0" u="none"/>
              <a:t> The river may have changed course, natural disaster</a:t>
            </a:r>
          </a:p>
          <a:p>
            <a:pPr eaLnBrk="1" hangingPunct="1"/>
            <a:r>
              <a:rPr lang="en-US" b="0" u="none"/>
              <a:t>               (caused by heavy monsoons)</a:t>
            </a:r>
          </a:p>
          <a:p>
            <a:pPr eaLnBrk="1" hangingPunct="1"/>
            <a:endParaRPr lang="en-US" b="0" u="none"/>
          </a:p>
          <a:p>
            <a:pPr eaLnBrk="1" hangingPunct="1">
              <a:buFontTx/>
              <a:buChar char="•"/>
            </a:pPr>
            <a:r>
              <a:rPr lang="en-US" b="0" u="none"/>
              <a:t> The people may have overworked the land</a:t>
            </a:r>
          </a:p>
          <a:p>
            <a:pPr eaLnBrk="1" hangingPunct="1"/>
            <a:r>
              <a:rPr lang="en-US" b="0" u="none"/>
              <a:t>     (overcutting trees, overgrazed, overfarmed land depleting nutrients)</a:t>
            </a:r>
          </a:p>
          <a:p>
            <a:pPr eaLnBrk="1" hangingPunct="1"/>
            <a:endParaRPr lang="en-US" b="0" u="none"/>
          </a:p>
          <a:p>
            <a:pPr eaLnBrk="1" hangingPunct="1">
              <a:buFontTx/>
              <a:buChar char="•"/>
            </a:pPr>
            <a:r>
              <a:rPr lang="en-US" b="0" u="none"/>
              <a:t> Invaders  </a:t>
            </a:r>
          </a:p>
          <a:p>
            <a:pPr eaLnBrk="1" hangingPunct="1"/>
            <a:r>
              <a:rPr lang="en-US" b="0" u="none"/>
              <a:t>     (What is the disputed (A.I.T.) Aryan Invasion Theory?)</a:t>
            </a:r>
          </a:p>
          <a:p>
            <a:pPr eaLnBrk="1" hangingPunct="1"/>
            <a:endParaRPr lang="en-US" b="0" u="none"/>
          </a:p>
        </p:txBody>
      </p:sp>
      <p:pic>
        <p:nvPicPr>
          <p:cNvPr id="75786" name="Picture 48" descr="\\Library\Shared\Indus 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-152400"/>
            <a:ext cx="338613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7" name="Text Box 49"/>
          <p:cNvSpPr txBox="1">
            <a:spLocks noChangeArrowheads="1"/>
          </p:cNvSpPr>
          <p:nvPr/>
        </p:nvSpPr>
        <p:spPr bwMode="auto">
          <a:xfrm>
            <a:off x="6400800" y="6629400"/>
            <a:ext cx="275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 b="0" u="none">
                <a:solidFill>
                  <a:schemeClr val="bg2"/>
                </a:solidFill>
              </a:rPr>
              <a:t>PP Design of T. Loessin; Akins H.S.</a:t>
            </a:r>
          </a:p>
        </p:txBody>
      </p:sp>
    </p:spTree>
    <p:extLst>
      <p:ext uri="{BB962C8B-B14F-4D97-AF65-F5344CB8AC3E}">
        <p14:creationId xmlns:p14="http://schemas.microsoft.com/office/powerpoint/2010/main" val="422733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49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3657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98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Microsoft Macintosh PowerPoint</Application>
  <PresentationFormat>On-screen Show (4:3)</PresentationFormat>
  <Paragraphs>130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 Olkkonen</dc:creator>
  <cp:lastModifiedBy>Dan  Olkkonen</cp:lastModifiedBy>
  <cp:revision>1</cp:revision>
  <dcterms:created xsi:type="dcterms:W3CDTF">2014-09-05T18:46:59Z</dcterms:created>
  <dcterms:modified xsi:type="dcterms:W3CDTF">2014-09-05T18:47:14Z</dcterms:modified>
</cp:coreProperties>
</file>