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B8287-C297-2B44-B1BE-6B8EA2FF3973}" type="datetimeFigureOut">
              <a:rPr lang="en-US" smtClean="0"/>
              <a:t>9/5/14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1B958-7DD8-C84C-9C27-FE619FFEA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17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147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661EFD8-AE15-CD4D-B63D-3BD34E045714}" type="slidenum">
              <a:rPr lang="en-US" b="0" u="none"/>
              <a:pPr eaLnBrk="1" hangingPunct="1"/>
              <a:t>2</a:t>
            </a:fld>
            <a:endParaRPr lang="en-US" b="0" u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841CE19-2779-8948-9C41-18259669967C}" type="slidenum">
              <a:rPr lang="en-US" b="0" u="none"/>
              <a:pPr eaLnBrk="1" hangingPunct="1"/>
              <a:t>4</a:t>
            </a:fld>
            <a:endParaRPr lang="en-US" b="0" u="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8374697-3FBA-5E4E-8956-2F0A55957A06}" type="slidenum">
              <a:rPr lang="en-US" b="0" u="none"/>
              <a:pPr eaLnBrk="1" hangingPunct="1"/>
              <a:t>5</a:t>
            </a:fld>
            <a:endParaRPr lang="en-US" b="0" u="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150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2BB34-3DBA-C243-A9A7-6C0E31683071}" type="slidenum">
              <a:rPr lang="en-US" b="0" u="none"/>
              <a:pPr eaLnBrk="1" hangingPunct="1"/>
              <a:t>6</a:t>
            </a:fld>
            <a:endParaRPr lang="en-US" b="0" u="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151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A6ADDEE-9B44-CD44-BCF8-FF42B24E6B25}" type="slidenum">
              <a:rPr lang="en-US" b="0" u="none"/>
              <a:pPr eaLnBrk="1" hangingPunct="1"/>
              <a:t>7</a:t>
            </a:fld>
            <a:endParaRPr lang="en-US" b="0" u="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D294D68-8A8F-0640-9814-8183549E4D13}" type="slidenum">
              <a:rPr lang="en-US" b="0" u="none"/>
              <a:pPr eaLnBrk="1" hangingPunct="1"/>
              <a:t>8</a:t>
            </a:fld>
            <a:endParaRPr lang="en-US" b="0" u="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153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7277F34-4E61-2E4E-8615-AE18482B2967}" type="slidenum">
              <a:rPr lang="en-US" b="0" u="none"/>
              <a:pPr eaLnBrk="1" hangingPunct="1"/>
              <a:t>9</a:t>
            </a:fld>
            <a:endParaRPr lang="en-US" b="0" u="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776D-1312-4243-A236-714B1FBE52A8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963F-3799-5240-9A4B-9FCCE89D5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02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776D-1312-4243-A236-714B1FBE52A8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963F-3799-5240-9A4B-9FCCE89D5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68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776D-1312-4243-A236-714B1FBE52A8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963F-3799-5240-9A4B-9FCCE89D5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5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776D-1312-4243-A236-714B1FBE52A8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963F-3799-5240-9A4B-9FCCE89D5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8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776D-1312-4243-A236-714B1FBE52A8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963F-3799-5240-9A4B-9FCCE89D5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62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776D-1312-4243-A236-714B1FBE52A8}" type="datetimeFigureOut">
              <a:rPr lang="en-US" smtClean="0"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963F-3799-5240-9A4B-9FCCE89D5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4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776D-1312-4243-A236-714B1FBE52A8}" type="datetimeFigureOut">
              <a:rPr lang="en-US" smtClean="0"/>
              <a:t>9/5/14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963F-3799-5240-9A4B-9FCCE89D5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5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776D-1312-4243-A236-714B1FBE52A8}" type="datetimeFigureOut">
              <a:rPr lang="en-US" smtClean="0"/>
              <a:t>9/5/14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963F-3799-5240-9A4B-9FCCE89D5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46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776D-1312-4243-A236-714B1FBE52A8}" type="datetimeFigureOut">
              <a:rPr lang="en-US" smtClean="0"/>
              <a:t>9/5/14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963F-3799-5240-9A4B-9FCCE89D5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80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776D-1312-4243-A236-714B1FBE52A8}" type="datetimeFigureOut">
              <a:rPr lang="en-US" smtClean="0"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963F-3799-5240-9A4B-9FCCE89D5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6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776D-1312-4243-A236-714B1FBE52A8}" type="datetimeFigureOut">
              <a:rPr lang="en-US" smtClean="0"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963F-3799-5240-9A4B-9FCCE89D5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2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D776D-1312-4243-A236-714B1FBE52A8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963F-3799-5240-9A4B-9FCCE89D5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3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jpeg"/><Relationship Id="rId7" Type="http://schemas.openxmlformats.org/officeDocument/2006/relationships/image" Target="../media/image9.jpeg"/><Relationship Id="rId8" Type="http://schemas.openxmlformats.org/officeDocument/2006/relationships/image" Target="../media/image10.png"/><Relationship Id="rId9" Type="http://schemas.openxmlformats.org/officeDocument/2006/relationships/image" Target="../media/image11.jpeg"/><Relationship Id="rId10" Type="http://schemas.openxmlformats.org/officeDocument/2006/relationships/image" Target="../media/image12.jpeg"/><Relationship Id="rId11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5.png"/><Relationship Id="rId5" Type="http://schemas.openxmlformats.org/officeDocument/2006/relationships/image" Target="../media/image18.png"/><Relationship Id="rId6" Type="http://schemas.openxmlformats.org/officeDocument/2006/relationships/image" Target="../media/image19.jpeg"/><Relationship Id="rId7" Type="http://schemas.openxmlformats.org/officeDocument/2006/relationships/image" Target="../media/image20.jpeg"/><Relationship Id="rId8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4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4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212725" y="0"/>
            <a:ext cx="87026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0"/>
              <a:t>Chapter 2</a:t>
            </a:r>
            <a:r>
              <a:rPr lang="en-US" sz="2400" b="0" u="none"/>
              <a:t>:    </a:t>
            </a:r>
            <a:r>
              <a:rPr lang="en-US" sz="1600" b="0" i="1" u="none">
                <a:solidFill>
                  <a:srgbClr val="800080"/>
                </a:solidFill>
              </a:rPr>
              <a:t>(See your Packet, p.    )</a:t>
            </a:r>
            <a:endParaRPr lang="en-US" sz="2400" b="0" u="none"/>
          </a:p>
          <a:p>
            <a:pPr eaLnBrk="1" hangingPunct="1"/>
            <a:r>
              <a:rPr lang="en-US" sz="2400" b="0" u="none"/>
              <a:t>          </a:t>
            </a:r>
            <a:r>
              <a:rPr lang="ja-JP" altLang="en-US" sz="2800" u="none"/>
              <a:t>“</a:t>
            </a:r>
            <a:r>
              <a:rPr lang="en-US" sz="2800" u="none"/>
              <a:t>The Four Early River Valley Civilizations</a:t>
            </a:r>
            <a:r>
              <a:rPr lang="ja-JP" altLang="en-US" sz="2800" u="none"/>
              <a:t>”</a:t>
            </a:r>
            <a:endParaRPr lang="en-US" sz="2800" u="none"/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304800" y="762000"/>
            <a:ext cx="86264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en-US" sz="2000" b="0" u="none"/>
              <a:t> Mesopotamia [Sumer] (Tigris &amp; Euphrates Rivers)</a:t>
            </a:r>
          </a:p>
          <a:p>
            <a:pPr algn="ctr" eaLnBrk="1" hangingPunct="1">
              <a:buFontTx/>
              <a:buChar char="•"/>
            </a:pPr>
            <a:r>
              <a:rPr lang="en-US" sz="2000" b="0" u="none"/>
              <a:t> Egypt  (Nile River)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6384925" y="6613525"/>
            <a:ext cx="2759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 b="0" u="none">
                <a:solidFill>
                  <a:schemeClr val="bg2"/>
                </a:solidFill>
              </a:rPr>
              <a:t>PP Design of T. Loessin; Akins H.S.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2209800" y="5791200"/>
            <a:ext cx="4664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b="0" u="none">
                <a:solidFill>
                  <a:schemeClr val="bg1"/>
                </a:solidFill>
                <a:latin typeface="Akbar" charset="0"/>
              </a:rPr>
              <a:t>ENTER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8093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en-US" sz="2000" b="0" u="none"/>
              <a:t> Indus Valley (Indus River)</a:t>
            </a:r>
          </a:p>
        </p:txBody>
      </p:sp>
      <p:sp>
        <p:nvSpPr>
          <p:cNvPr id="78855" name="Text Box 11"/>
          <p:cNvSpPr txBox="1">
            <a:spLocks noChangeArrowheads="1"/>
          </p:cNvSpPr>
          <p:nvPr/>
        </p:nvSpPr>
        <p:spPr bwMode="auto">
          <a:xfrm>
            <a:off x="685800" y="1676400"/>
            <a:ext cx="8093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en-US" sz="2000" u="none">
                <a:solidFill>
                  <a:srgbClr val="FF0000"/>
                </a:solidFill>
              </a:rPr>
              <a:t> Ancient China (Huang He River)</a:t>
            </a:r>
          </a:p>
        </p:txBody>
      </p:sp>
      <p:pic>
        <p:nvPicPr>
          <p:cNvPr id="78856" name="Picture 14" descr="D:\home\twloessin\My Pictures\china\Boat on Hua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09800"/>
            <a:ext cx="3035300" cy="369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7" name="Text Box 15"/>
          <p:cNvSpPr txBox="1">
            <a:spLocks noChangeArrowheads="1"/>
          </p:cNvSpPr>
          <p:nvPr/>
        </p:nvSpPr>
        <p:spPr bwMode="auto">
          <a:xfrm>
            <a:off x="3200400" y="5791200"/>
            <a:ext cx="3292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0" u="none">
                <a:solidFill>
                  <a:srgbClr val="333399"/>
                </a:solidFill>
              </a:rPr>
              <a:t>A Chinese junk on the Huang He today.</a:t>
            </a:r>
          </a:p>
        </p:txBody>
      </p:sp>
      <p:sp>
        <p:nvSpPr>
          <p:cNvPr id="98321" name="Text Box 17"/>
          <p:cNvSpPr txBox="1">
            <a:spLocks noChangeArrowheads="1"/>
          </p:cNvSpPr>
          <p:nvPr/>
        </p:nvSpPr>
        <p:spPr bwMode="auto">
          <a:xfrm>
            <a:off x="1371600" y="6057900"/>
            <a:ext cx="640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0" u="none">
                <a:solidFill>
                  <a:srgbClr val="333399"/>
                </a:solidFill>
              </a:rPr>
              <a:t>An artist visualizes what the ancient Chinese village of Banpo </a:t>
            </a:r>
          </a:p>
          <a:p>
            <a:pPr algn="ctr" eaLnBrk="1" hangingPunct="1"/>
            <a:r>
              <a:rPr lang="en-US" b="0" u="none">
                <a:solidFill>
                  <a:srgbClr val="333399"/>
                </a:solidFill>
              </a:rPr>
              <a:t>on the Huang He may have looked like over 4,000 years ago.</a:t>
            </a:r>
          </a:p>
        </p:txBody>
      </p:sp>
      <p:pic>
        <p:nvPicPr>
          <p:cNvPr id="78859" name="Picture 18" descr="http://www.chinapage.com/bridge/yangzi-bridg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6600"/>
            <a:ext cx="327660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60" name="Picture 19" descr="http://www.chinapage.com/bridge/yangzi-bridge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76600"/>
            <a:ext cx="3048000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24" name="Picture 20" descr="D:\home\twloessin\My Pictures\china\Ancient Chinese village of Banp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91440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5173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2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417" name="Picture 217" descr="http://www.chinapage.com/word/lo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410200"/>
            <a:ext cx="16906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22" name="Text Box 222"/>
          <p:cNvSpPr txBox="1">
            <a:spLocks noChangeArrowheads="1"/>
          </p:cNvSpPr>
          <p:nvPr/>
        </p:nvSpPr>
        <p:spPr bwMode="auto">
          <a:xfrm>
            <a:off x="3276600" y="6477000"/>
            <a:ext cx="930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</a:rPr>
              <a:t>LOVE</a:t>
            </a:r>
          </a:p>
        </p:txBody>
      </p:sp>
      <p:pic>
        <p:nvPicPr>
          <p:cNvPr id="51429" name="Picture 229" descr="http://www.chinapage.com/word/fu0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3340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32" name="Text Box 232"/>
          <p:cNvSpPr txBox="1">
            <a:spLocks noChangeArrowheads="1"/>
          </p:cNvSpPr>
          <p:nvPr/>
        </p:nvSpPr>
        <p:spPr bwMode="auto">
          <a:xfrm>
            <a:off x="6477000" y="6477000"/>
            <a:ext cx="930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LUCK</a:t>
            </a:r>
          </a:p>
        </p:txBody>
      </p:sp>
      <p:pic>
        <p:nvPicPr>
          <p:cNvPr id="51435" name="Picture 235" descr="http://www.chinapage.com/word/peace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2895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38" name="Text Box 238"/>
          <p:cNvSpPr txBox="1">
            <a:spLocks noChangeArrowheads="1"/>
          </p:cNvSpPr>
          <p:nvPr/>
        </p:nvSpPr>
        <p:spPr bwMode="auto">
          <a:xfrm>
            <a:off x="914400" y="6477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PEACE</a:t>
            </a:r>
          </a:p>
        </p:txBody>
      </p:sp>
      <p:sp>
        <p:nvSpPr>
          <p:cNvPr id="79880" name="Rectangle 239"/>
          <p:cNvSpPr>
            <a:spLocks noChangeArrowheads="1"/>
          </p:cNvSpPr>
          <p:nvPr/>
        </p:nvSpPr>
        <p:spPr bwMode="auto">
          <a:xfrm>
            <a:off x="0" y="2652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1441" name="Picture 241" descr="http://www.chinapage.com/word/eternity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410200"/>
            <a:ext cx="11588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44" name="Text Box 244"/>
          <p:cNvSpPr txBox="1">
            <a:spLocks noChangeArrowheads="1"/>
          </p:cNvSpPr>
          <p:nvPr/>
        </p:nvSpPr>
        <p:spPr bwMode="auto">
          <a:xfrm>
            <a:off x="7467600" y="64770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ETERNITY</a:t>
            </a:r>
          </a:p>
        </p:txBody>
      </p:sp>
      <p:pic>
        <p:nvPicPr>
          <p:cNvPr id="51447" name="Picture 247" descr="http://www.chinapage.com/word/ren05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410200"/>
            <a:ext cx="17145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50" name="Text Box 250"/>
          <p:cNvSpPr txBox="1">
            <a:spLocks noChangeArrowheads="1"/>
          </p:cNvSpPr>
          <p:nvPr/>
        </p:nvSpPr>
        <p:spPr bwMode="auto">
          <a:xfrm>
            <a:off x="4572000" y="64770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TOLERANCE</a:t>
            </a:r>
          </a:p>
        </p:txBody>
      </p:sp>
      <p:pic>
        <p:nvPicPr>
          <p:cNvPr id="79885" name="Picture 259" descr="http://www.chinapage.com/logo49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0"/>
            <a:ext cx="492125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86" name="Rectangle 260"/>
          <p:cNvSpPr>
            <a:spLocks noChangeArrowheads="1"/>
          </p:cNvSpPr>
          <p:nvPr/>
        </p:nvSpPr>
        <p:spPr bwMode="auto">
          <a:xfrm>
            <a:off x="-33338" y="3086100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502" name="Text Box 302" descr="Green marble"/>
          <p:cNvSpPr txBox="1">
            <a:spLocks noChangeArrowheads="1"/>
          </p:cNvSpPr>
          <p:nvPr/>
        </p:nvSpPr>
        <p:spPr bwMode="auto">
          <a:xfrm>
            <a:off x="152400" y="152400"/>
            <a:ext cx="5257800" cy="366713"/>
          </a:xfrm>
          <a:prstGeom prst="rect">
            <a:avLst/>
          </a:prstGeom>
          <a:blipFill dpi="0" rotWithShape="0">
            <a:blip r:embed="rId9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 u="none">
                <a:solidFill>
                  <a:srgbClr val="FFFF00"/>
                </a:solidFill>
              </a:rPr>
              <a:t>Chinese script is unique, isn</a:t>
            </a:r>
            <a:r>
              <a:rPr lang="ja-JP" altLang="en-US" b="0" u="none">
                <a:solidFill>
                  <a:srgbClr val="FFFF00"/>
                </a:solidFill>
              </a:rPr>
              <a:t>’</a:t>
            </a:r>
            <a:r>
              <a:rPr lang="en-US" b="0" u="none">
                <a:solidFill>
                  <a:srgbClr val="FFFF00"/>
                </a:solidFill>
              </a:rPr>
              <a:t>t it?</a:t>
            </a:r>
          </a:p>
        </p:txBody>
      </p:sp>
      <p:sp>
        <p:nvSpPr>
          <p:cNvPr id="51503" name="Text Box 303" descr="Green marble"/>
          <p:cNvSpPr txBox="1">
            <a:spLocks noChangeArrowheads="1"/>
          </p:cNvSpPr>
          <p:nvPr/>
        </p:nvSpPr>
        <p:spPr bwMode="auto">
          <a:xfrm>
            <a:off x="152400" y="495300"/>
            <a:ext cx="5334000" cy="1190625"/>
          </a:xfrm>
          <a:prstGeom prst="rect">
            <a:avLst/>
          </a:prstGeom>
          <a:blipFill dpi="0" rotWithShape="0">
            <a:blip r:embed="rId9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 u="none">
                <a:solidFill>
                  <a:srgbClr val="FFFF00"/>
                </a:solidFill>
              </a:rPr>
              <a:t>Think about other elements of Chinese culture:</a:t>
            </a:r>
          </a:p>
          <a:p>
            <a:pPr eaLnBrk="1" hangingPunct="1"/>
            <a:r>
              <a:rPr lang="en-US" b="0" u="none">
                <a:solidFill>
                  <a:srgbClr val="FFFF00"/>
                </a:solidFill>
              </a:rPr>
              <a:t>Chinese architecture, music, technology, </a:t>
            </a:r>
          </a:p>
          <a:p>
            <a:pPr eaLnBrk="1" hangingPunct="1"/>
            <a:r>
              <a:rPr lang="en-US" b="0" u="none">
                <a:solidFill>
                  <a:srgbClr val="FFFF00"/>
                </a:solidFill>
              </a:rPr>
              <a:t>dress and fashion, and eastern belief systems…</a:t>
            </a:r>
          </a:p>
          <a:p>
            <a:pPr eaLnBrk="1" hangingPunct="1"/>
            <a:r>
              <a:rPr lang="en-US" b="0" u="none">
                <a:solidFill>
                  <a:srgbClr val="FFFF00"/>
                </a:solidFill>
              </a:rPr>
              <a:t>Also unique! </a:t>
            </a:r>
          </a:p>
        </p:txBody>
      </p:sp>
      <p:pic>
        <p:nvPicPr>
          <p:cNvPr id="51505" name="Picture 305" descr="http://www-chaos.umd.edu/history/picts/HuangDi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52400"/>
            <a:ext cx="314007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506" name="Text Box 306"/>
          <p:cNvSpPr txBox="1">
            <a:spLocks noChangeArrowheads="1"/>
          </p:cNvSpPr>
          <p:nvPr/>
        </p:nvSpPr>
        <p:spPr bwMode="auto">
          <a:xfrm>
            <a:off x="0" y="3810000"/>
            <a:ext cx="9144000" cy="1636713"/>
          </a:xfrm>
          <a:prstGeom prst="rect">
            <a:avLst/>
          </a:prstGeom>
          <a:solidFill>
            <a:schemeClr val="bg1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u="none"/>
              <a:t>CH 2:</a:t>
            </a:r>
            <a:r>
              <a:rPr lang="en-US" sz="2000" b="0" u="none"/>
              <a:t> </a:t>
            </a:r>
            <a:r>
              <a:rPr lang="ja-JP" altLang="en-US" sz="2000" b="0" u="none"/>
              <a:t>“</a:t>
            </a:r>
            <a:r>
              <a:rPr lang="en-US" sz="2000" b="0" u="none"/>
              <a:t>River Dynasties in China</a:t>
            </a:r>
            <a:r>
              <a:rPr lang="ja-JP" altLang="en-US" sz="2000" b="0" u="none"/>
              <a:t>”</a:t>
            </a:r>
            <a:r>
              <a:rPr lang="en-US" sz="2000" b="0" u="none"/>
              <a:t>  </a:t>
            </a:r>
            <a:r>
              <a:rPr lang="en-US" sz="1600" b="0" u="none"/>
              <a:t>[Packet, p.      ]</a:t>
            </a:r>
            <a:endParaRPr lang="en-US" b="0" u="none"/>
          </a:p>
          <a:p>
            <a:pPr eaLnBrk="1" hangingPunct="1"/>
            <a:r>
              <a:rPr lang="en-US" u="none">
                <a:solidFill>
                  <a:srgbClr val="FF0000"/>
                </a:solidFill>
              </a:rPr>
              <a:t>1.  Why did China develop apart from other cultures?</a:t>
            </a:r>
          </a:p>
          <a:p>
            <a:pPr eaLnBrk="1" hangingPunct="1"/>
            <a:endParaRPr lang="en-US" u="none">
              <a:solidFill>
                <a:srgbClr val="FF0000"/>
              </a:solidFill>
            </a:endParaRPr>
          </a:p>
          <a:p>
            <a:pPr eaLnBrk="1" hangingPunct="1"/>
            <a:endParaRPr lang="en-US" b="0" u="none">
              <a:solidFill>
                <a:srgbClr val="FF0000"/>
              </a:solidFill>
            </a:endParaRPr>
          </a:p>
          <a:p>
            <a:pPr eaLnBrk="1" hangingPunct="1"/>
            <a:endParaRPr lang="en-US" b="0" u="none">
              <a:solidFill>
                <a:srgbClr val="FF0000"/>
              </a:solidFill>
            </a:endParaRPr>
          </a:p>
          <a:p>
            <a:pPr eaLnBrk="1" hangingPunct="1"/>
            <a:endParaRPr lang="en-US" sz="800" b="0" u="none">
              <a:solidFill>
                <a:srgbClr val="FF0000"/>
              </a:solidFill>
            </a:endParaRPr>
          </a:p>
        </p:txBody>
      </p:sp>
      <p:sp>
        <p:nvSpPr>
          <p:cNvPr id="51508" name="Text Box 308"/>
          <p:cNvSpPr txBox="1">
            <a:spLocks noChangeArrowheads="1"/>
          </p:cNvSpPr>
          <p:nvPr/>
        </p:nvSpPr>
        <p:spPr bwMode="auto">
          <a:xfrm>
            <a:off x="228600" y="4419600"/>
            <a:ext cx="8915400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b="0" u="none"/>
              <a:t> </a:t>
            </a:r>
            <a:r>
              <a:rPr lang="en-US" b="0" u="none">
                <a:solidFill>
                  <a:srgbClr val="333399"/>
                </a:solidFill>
              </a:rPr>
              <a:t>China</a:t>
            </a:r>
            <a:r>
              <a:rPr lang="ja-JP" altLang="en-US" b="0" u="none">
                <a:solidFill>
                  <a:srgbClr val="333399"/>
                </a:solidFill>
              </a:rPr>
              <a:t>’</a:t>
            </a:r>
            <a:r>
              <a:rPr lang="en-US" b="0" u="none">
                <a:solidFill>
                  <a:srgbClr val="333399"/>
                </a:solidFill>
              </a:rPr>
              <a:t>s geography</a:t>
            </a:r>
            <a:r>
              <a:rPr lang="en-US" b="0" u="none"/>
              <a:t>  </a:t>
            </a:r>
            <a:r>
              <a:rPr lang="en-US" b="0" i="1" u="none"/>
              <a:t>ocean, desert, high mountains, </a:t>
            </a:r>
            <a:r>
              <a:rPr lang="en-US" b="0" u="none">
                <a:solidFill>
                  <a:srgbClr val="333399"/>
                </a:solidFill>
              </a:rPr>
              <a:t>isolated China.</a:t>
            </a:r>
          </a:p>
          <a:p>
            <a:pPr eaLnBrk="1" hangingPunct="1"/>
            <a:r>
              <a:rPr lang="en-US" sz="1600" b="0" u="none"/>
              <a:t>Isolated geographically, cut off from trade, there would be little opportunity for cultural diffusion in </a:t>
            </a:r>
          </a:p>
          <a:p>
            <a:pPr eaLnBrk="1" hangingPunct="1"/>
            <a:r>
              <a:rPr lang="en-US" sz="1600" b="0" u="none"/>
              <a:t>China</a:t>
            </a:r>
            <a:r>
              <a:rPr lang="ja-JP" altLang="en-US" sz="1600" b="0" u="none"/>
              <a:t>’</a:t>
            </a:r>
            <a:r>
              <a:rPr lang="en-US" sz="1600" b="0" u="none"/>
              <a:t>s case.  Developing in a vacuum, China</a:t>
            </a:r>
            <a:r>
              <a:rPr lang="ja-JP" altLang="en-US" sz="1600" b="0" u="none"/>
              <a:t>’</a:t>
            </a:r>
            <a:r>
              <a:rPr lang="en-US" sz="1600" b="0" u="none"/>
              <a:t>s civilization would stand out as the most unique of our world</a:t>
            </a:r>
            <a:r>
              <a:rPr lang="ja-JP" altLang="en-US" sz="1600" b="0" u="none"/>
              <a:t>’</a:t>
            </a:r>
            <a:r>
              <a:rPr lang="en-US" sz="1600" b="0" u="none"/>
              <a:t>s early civilizations.</a:t>
            </a:r>
          </a:p>
        </p:txBody>
      </p:sp>
      <p:pic>
        <p:nvPicPr>
          <p:cNvPr id="51511" name="Picture 311" descr="Large Map: Neolithic Era (3000 b.c.-1500 b.c.) 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102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515" name="Text Box 315"/>
          <p:cNvSpPr txBox="1">
            <a:spLocks noChangeArrowheads="1"/>
          </p:cNvSpPr>
          <p:nvPr/>
        </p:nvSpPr>
        <p:spPr bwMode="auto">
          <a:xfrm>
            <a:off x="2362200" y="1295400"/>
            <a:ext cx="1844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u="none">
                <a:solidFill>
                  <a:srgbClr val="FF0000"/>
                </a:solidFill>
              </a:rPr>
              <a:t>Gobi Desert</a:t>
            </a:r>
          </a:p>
        </p:txBody>
      </p:sp>
      <p:sp>
        <p:nvSpPr>
          <p:cNvPr id="51516" name="Text Box 316"/>
          <p:cNvSpPr txBox="1">
            <a:spLocks noChangeArrowheads="1"/>
          </p:cNvSpPr>
          <p:nvPr/>
        </p:nvSpPr>
        <p:spPr bwMode="auto">
          <a:xfrm>
            <a:off x="533400" y="1676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u="none">
                <a:solidFill>
                  <a:srgbClr val="FF0000"/>
                </a:solidFill>
              </a:rPr>
              <a:t>Taklimakan Desert</a:t>
            </a:r>
          </a:p>
        </p:txBody>
      </p:sp>
      <p:sp>
        <p:nvSpPr>
          <p:cNvPr id="51517" name="Text Box 317"/>
          <p:cNvSpPr txBox="1">
            <a:spLocks noChangeArrowheads="1"/>
          </p:cNvSpPr>
          <p:nvPr/>
        </p:nvSpPr>
        <p:spPr bwMode="auto">
          <a:xfrm>
            <a:off x="609600" y="23622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u="none">
                <a:solidFill>
                  <a:srgbClr val="FF0000"/>
                </a:solidFill>
              </a:rPr>
              <a:t>Himalaya Mts.</a:t>
            </a:r>
          </a:p>
        </p:txBody>
      </p:sp>
      <p:sp>
        <p:nvSpPr>
          <p:cNvPr id="51518" name="Text Box 318"/>
          <p:cNvSpPr txBox="1">
            <a:spLocks noChangeArrowheads="1"/>
          </p:cNvSpPr>
          <p:nvPr/>
        </p:nvSpPr>
        <p:spPr bwMode="auto">
          <a:xfrm>
            <a:off x="4419600" y="2362200"/>
            <a:ext cx="838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u="none">
                <a:solidFill>
                  <a:srgbClr val="FF0000"/>
                </a:solidFill>
              </a:rPr>
              <a:t>Pacific Ocean</a:t>
            </a:r>
          </a:p>
        </p:txBody>
      </p:sp>
    </p:spTree>
    <p:extLst>
      <p:ext uri="{BB962C8B-B14F-4D97-AF65-F5344CB8AC3E}">
        <p14:creationId xmlns:p14="http://schemas.microsoft.com/office/powerpoint/2010/main" val="3603413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75" fill="hold"/>
                                        <p:tgtEl>
                                          <p:spTgt spid="51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75" fill="hold"/>
                                        <p:tgtEl>
                                          <p:spTgt spid="51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75" fill="hold"/>
                                        <p:tgtEl>
                                          <p:spTgt spid="51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75" fill="hold"/>
                                        <p:tgtEl>
                                          <p:spTgt spid="51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300" fill="hold"/>
                                        <p:tgtEl>
                                          <p:spTgt spid="5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300" fill="hold"/>
                                        <p:tgtEl>
                                          <p:spTgt spid="5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5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75" fill="hold"/>
                                        <p:tgtEl>
                                          <p:spTgt spid="5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75" fill="hold"/>
                                        <p:tgtEl>
                                          <p:spTgt spid="5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22" grpId="0" autoUpdateAnimBg="0"/>
      <p:bldP spid="51432" grpId="0" autoUpdateAnimBg="0"/>
      <p:bldP spid="51438" grpId="0" autoUpdateAnimBg="0"/>
      <p:bldP spid="51444" grpId="0" autoUpdateAnimBg="0"/>
      <p:bldP spid="51450" grpId="0" autoUpdateAnimBg="0"/>
      <p:bldP spid="51502" grpId="0" animBg="1" autoUpdateAnimBg="0"/>
      <p:bldP spid="51503" grpId="0" animBg="1" autoUpdateAnimBg="0"/>
      <p:bldP spid="51506" grpId="0" animBg="1" autoUpdateAnimBg="0"/>
      <p:bldP spid="51508" grpId="0" autoUpdateAnimBg="0"/>
      <p:bldP spid="51515" grpId="0" autoUpdateAnimBg="0"/>
      <p:bldP spid="51516" grpId="0" autoUpdateAnimBg="0"/>
      <p:bldP spid="51517" grpId="0" autoUpdateAnimBg="0"/>
      <p:bldP spid="5151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4"/>
          <p:cNvSpPr>
            <a:spLocks noChangeArrowheads="1"/>
          </p:cNvSpPr>
          <p:nvPr/>
        </p:nvSpPr>
        <p:spPr bwMode="auto">
          <a:xfrm>
            <a:off x="-406400" y="1063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80899" name="Group 28"/>
          <p:cNvGrpSpPr>
            <a:grpSpLocks/>
          </p:cNvGrpSpPr>
          <p:nvPr/>
        </p:nvGrpSpPr>
        <p:grpSpPr bwMode="auto">
          <a:xfrm>
            <a:off x="2667000" y="0"/>
            <a:ext cx="6477000" cy="3581400"/>
            <a:chOff x="-3" y="535"/>
            <a:chExt cx="3273" cy="3976"/>
          </a:xfrm>
        </p:grpSpPr>
        <p:grpSp>
          <p:nvGrpSpPr>
            <p:cNvPr id="80905" name="Group 29"/>
            <p:cNvGrpSpPr>
              <a:grpSpLocks/>
            </p:cNvGrpSpPr>
            <p:nvPr/>
          </p:nvGrpSpPr>
          <p:grpSpPr bwMode="auto">
            <a:xfrm>
              <a:off x="0" y="538"/>
              <a:ext cx="3267" cy="3970"/>
              <a:chOff x="0" y="538"/>
              <a:chExt cx="3267" cy="3970"/>
            </a:xfrm>
          </p:grpSpPr>
          <p:grpSp>
            <p:nvGrpSpPr>
              <p:cNvPr id="80907" name="Group 30"/>
              <p:cNvGrpSpPr>
                <a:grpSpLocks/>
              </p:cNvGrpSpPr>
              <p:nvPr/>
            </p:nvGrpSpPr>
            <p:grpSpPr bwMode="auto">
              <a:xfrm>
                <a:off x="0" y="538"/>
                <a:ext cx="969" cy="3970"/>
                <a:chOff x="0" y="538"/>
                <a:chExt cx="969" cy="3970"/>
              </a:xfrm>
            </p:grpSpPr>
            <p:sp>
              <p:nvSpPr>
                <p:cNvPr id="80938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538"/>
                  <a:ext cx="969" cy="518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0939" name="Group 32"/>
                <p:cNvGrpSpPr>
                  <a:grpSpLocks/>
                </p:cNvGrpSpPr>
                <p:nvPr/>
              </p:nvGrpSpPr>
              <p:grpSpPr bwMode="auto">
                <a:xfrm>
                  <a:off x="0" y="538"/>
                  <a:ext cx="969" cy="3970"/>
                  <a:chOff x="0" y="538"/>
                  <a:chExt cx="969" cy="3970"/>
                </a:xfrm>
              </p:grpSpPr>
              <p:sp>
                <p:nvSpPr>
                  <p:cNvPr id="80940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538"/>
                    <a:ext cx="969" cy="3970"/>
                  </a:xfrm>
                  <a:prstGeom prst="rect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 u="none">
                      <a:solidFill>
                        <a:srgbClr val="800000"/>
                      </a:solidFill>
                    </a:endParaRPr>
                  </a:p>
                  <a:p>
                    <a:pPr algn="ctr"/>
                    <a:endParaRPr lang="en-US" u="none">
                      <a:solidFill>
                        <a:srgbClr val="800000"/>
                      </a:solidFill>
                    </a:endParaRPr>
                  </a:p>
                  <a:p>
                    <a:pPr algn="ctr"/>
                    <a:endParaRPr lang="en-US" u="none">
                      <a:solidFill>
                        <a:srgbClr val="800000"/>
                      </a:solidFill>
                    </a:endParaRPr>
                  </a:p>
                  <a:p>
                    <a:pPr algn="ctr"/>
                    <a:endParaRPr lang="en-US" u="none">
                      <a:solidFill>
                        <a:srgbClr val="800000"/>
                      </a:solidFill>
                    </a:endParaRPr>
                  </a:p>
                  <a:p>
                    <a:pPr algn="ctr"/>
                    <a:endParaRPr lang="en-US" u="none">
                      <a:solidFill>
                        <a:srgbClr val="800000"/>
                      </a:solidFill>
                    </a:endParaRPr>
                  </a:p>
                  <a:p>
                    <a:pPr algn="ctr"/>
                    <a:endParaRPr lang="en-US" u="none">
                      <a:solidFill>
                        <a:srgbClr val="800000"/>
                      </a:solidFill>
                    </a:endParaRPr>
                  </a:p>
                  <a:p>
                    <a:pPr algn="ctr"/>
                    <a:endParaRPr lang="en-US" u="none">
                      <a:solidFill>
                        <a:srgbClr val="800000"/>
                      </a:solidFill>
                    </a:endParaRPr>
                  </a:p>
                  <a:p>
                    <a:pPr algn="ctr"/>
                    <a:endParaRPr lang="en-US" u="none">
                      <a:solidFill>
                        <a:srgbClr val="800000"/>
                      </a:solidFill>
                    </a:endParaRPr>
                  </a:p>
                  <a:p>
                    <a:pPr algn="ctr"/>
                    <a:endParaRPr lang="en-US" u="none">
                      <a:solidFill>
                        <a:srgbClr val="800000"/>
                      </a:solidFill>
                    </a:endParaRPr>
                  </a:p>
                  <a:p>
                    <a:pPr algn="ctr"/>
                    <a:endParaRPr lang="en-US" u="none">
                      <a:solidFill>
                        <a:srgbClr val="800000"/>
                      </a:solidFill>
                    </a:endParaRPr>
                  </a:p>
                  <a:p>
                    <a:pPr algn="ctr"/>
                    <a:r>
                      <a:rPr lang="en-US" u="none">
                        <a:solidFill>
                          <a:srgbClr val="800000"/>
                        </a:solidFill>
                      </a:rPr>
                      <a:t>Ancient </a:t>
                    </a:r>
                  </a:p>
                  <a:p>
                    <a:pPr algn="ctr"/>
                    <a:r>
                      <a:rPr lang="en-US" u="none">
                        <a:solidFill>
                          <a:srgbClr val="800000"/>
                        </a:solidFill>
                      </a:rPr>
                      <a:t>China</a:t>
                    </a:r>
                    <a:endParaRPr lang="en-US" u="none"/>
                  </a:p>
                  <a:p>
                    <a:pPr algn="ctr" eaLnBrk="0" hangingPunct="0"/>
                    <a:endParaRPr lang="en-US" sz="2400" b="0" u="none"/>
                  </a:p>
                </p:txBody>
              </p:sp>
              <p:sp>
                <p:nvSpPr>
                  <p:cNvPr id="80941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538"/>
                    <a:ext cx="969" cy="3970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0908" name="Group 35"/>
              <p:cNvGrpSpPr>
                <a:grpSpLocks/>
              </p:cNvGrpSpPr>
              <p:nvPr/>
            </p:nvGrpSpPr>
            <p:grpSpPr bwMode="auto">
              <a:xfrm>
                <a:off x="969" y="538"/>
                <a:ext cx="2298" cy="518"/>
                <a:chOff x="969" y="538"/>
                <a:chExt cx="2298" cy="518"/>
              </a:xfrm>
            </p:grpSpPr>
            <p:sp>
              <p:nvSpPr>
                <p:cNvPr id="80934" name="Rectangle 36"/>
                <p:cNvSpPr>
                  <a:spLocks noChangeArrowheads="1"/>
                </p:cNvSpPr>
                <p:nvPr/>
              </p:nvSpPr>
              <p:spPr bwMode="auto">
                <a:xfrm>
                  <a:off x="969" y="538"/>
                  <a:ext cx="2298" cy="518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0935" name="Group 37"/>
                <p:cNvGrpSpPr>
                  <a:grpSpLocks/>
                </p:cNvGrpSpPr>
                <p:nvPr/>
              </p:nvGrpSpPr>
              <p:grpSpPr bwMode="auto">
                <a:xfrm>
                  <a:off x="969" y="538"/>
                  <a:ext cx="2298" cy="518"/>
                  <a:chOff x="969" y="538"/>
                  <a:chExt cx="2298" cy="518"/>
                </a:xfrm>
              </p:grpSpPr>
              <p:sp>
                <p:nvSpPr>
                  <p:cNvPr id="80936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538"/>
                    <a:ext cx="2298" cy="518"/>
                  </a:xfrm>
                  <a:prstGeom prst="rect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n-US" sz="1600"/>
                      <a:t>Neolithic</a:t>
                    </a:r>
                    <a:r>
                      <a:rPr lang="en-US" sz="1600" b="0" u="none"/>
                      <a:t> ca. 12,000 - 2000 B.C.</a:t>
                    </a:r>
                  </a:p>
                </p:txBody>
              </p:sp>
              <p:sp>
                <p:nvSpPr>
                  <p:cNvPr id="80937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538"/>
                    <a:ext cx="2298" cy="518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0909" name="Group 40"/>
              <p:cNvGrpSpPr>
                <a:grpSpLocks/>
              </p:cNvGrpSpPr>
              <p:nvPr/>
            </p:nvGrpSpPr>
            <p:grpSpPr bwMode="auto">
              <a:xfrm>
                <a:off x="969" y="1056"/>
                <a:ext cx="2298" cy="288"/>
                <a:chOff x="969" y="1056"/>
                <a:chExt cx="2298" cy="288"/>
              </a:xfrm>
            </p:grpSpPr>
            <p:sp>
              <p:nvSpPr>
                <p:cNvPr id="80930" name="Rectangle 41"/>
                <p:cNvSpPr>
                  <a:spLocks noChangeArrowheads="1"/>
                </p:cNvSpPr>
                <p:nvPr/>
              </p:nvSpPr>
              <p:spPr bwMode="auto">
                <a:xfrm>
                  <a:off x="969" y="1056"/>
                  <a:ext cx="2298" cy="288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0931" name="Group 42"/>
                <p:cNvGrpSpPr>
                  <a:grpSpLocks/>
                </p:cNvGrpSpPr>
                <p:nvPr/>
              </p:nvGrpSpPr>
              <p:grpSpPr bwMode="auto">
                <a:xfrm>
                  <a:off x="969" y="1056"/>
                  <a:ext cx="2298" cy="288"/>
                  <a:chOff x="969" y="1056"/>
                  <a:chExt cx="2298" cy="288"/>
                </a:xfrm>
              </p:grpSpPr>
              <p:sp>
                <p:nvSpPr>
                  <p:cNvPr id="80932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1056"/>
                    <a:ext cx="2298" cy="288"/>
                  </a:xfrm>
                  <a:prstGeom prst="rect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n-US" sz="1600"/>
                      <a:t>Xia</a:t>
                    </a:r>
                    <a:r>
                      <a:rPr lang="en-US" sz="1600" b="0" u="none"/>
                      <a:t> ca. 2100-1800 B.C.</a:t>
                    </a:r>
                  </a:p>
                </p:txBody>
              </p:sp>
              <p:sp>
                <p:nvSpPr>
                  <p:cNvPr id="80933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1056"/>
                    <a:ext cx="2298" cy="288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0910" name="Group 45"/>
              <p:cNvGrpSpPr>
                <a:grpSpLocks/>
              </p:cNvGrpSpPr>
              <p:nvPr/>
            </p:nvGrpSpPr>
            <p:grpSpPr bwMode="auto">
              <a:xfrm>
                <a:off x="969" y="1344"/>
                <a:ext cx="2298" cy="288"/>
                <a:chOff x="969" y="1344"/>
                <a:chExt cx="2298" cy="288"/>
              </a:xfrm>
            </p:grpSpPr>
            <p:sp>
              <p:nvSpPr>
                <p:cNvPr id="80926" name="Rectangle 46"/>
                <p:cNvSpPr>
                  <a:spLocks noChangeArrowheads="1"/>
                </p:cNvSpPr>
                <p:nvPr/>
              </p:nvSpPr>
              <p:spPr bwMode="auto">
                <a:xfrm>
                  <a:off x="969" y="1344"/>
                  <a:ext cx="2298" cy="288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0927" name="Group 47"/>
                <p:cNvGrpSpPr>
                  <a:grpSpLocks/>
                </p:cNvGrpSpPr>
                <p:nvPr/>
              </p:nvGrpSpPr>
              <p:grpSpPr bwMode="auto">
                <a:xfrm>
                  <a:off x="969" y="1344"/>
                  <a:ext cx="2298" cy="288"/>
                  <a:chOff x="969" y="1344"/>
                  <a:chExt cx="2298" cy="288"/>
                </a:xfrm>
              </p:grpSpPr>
              <p:sp>
                <p:nvSpPr>
                  <p:cNvPr id="80928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1344"/>
                    <a:ext cx="2298" cy="288"/>
                  </a:xfrm>
                  <a:prstGeom prst="rect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n-US" sz="1600"/>
                      <a:t>Shang</a:t>
                    </a:r>
                    <a:r>
                      <a:rPr lang="en-US" sz="1600" b="0" u="none"/>
                      <a:t> 1700-1027 B.C.</a:t>
                    </a:r>
                    <a:r>
                      <a:rPr lang="en-US" sz="2400" b="0" u="none"/>
                      <a:t> </a:t>
                    </a:r>
                  </a:p>
                </p:txBody>
              </p:sp>
              <p:sp>
                <p:nvSpPr>
                  <p:cNvPr id="80929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1344"/>
                    <a:ext cx="2298" cy="288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0911" name="Group 50"/>
              <p:cNvGrpSpPr>
                <a:grpSpLocks/>
              </p:cNvGrpSpPr>
              <p:nvPr/>
            </p:nvGrpSpPr>
            <p:grpSpPr bwMode="auto">
              <a:xfrm>
                <a:off x="969" y="1632"/>
                <a:ext cx="2298" cy="518"/>
                <a:chOff x="969" y="1632"/>
                <a:chExt cx="2298" cy="518"/>
              </a:xfrm>
            </p:grpSpPr>
            <p:sp>
              <p:nvSpPr>
                <p:cNvPr id="80922" name="Rectangle 51"/>
                <p:cNvSpPr>
                  <a:spLocks noChangeArrowheads="1"/>
                </p:cNvSpPr>
                <p:nvPr/>
              </p:nvSpPr>
              <p:spPr bwMode="auto">
                <a:xfrm>
                  <a:off x="969" y="1632"/>
                  <a:ext cx="2298" cy="518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0923" name="Group 52"/>
                <p:cNvGrpSpPr>
                  <a:grpSpLocks/>
                </p:cNvGrpSpPr>
                <p:nvPr/>
              </p:nvGrpSpPr>
              <p:grpSpPr bwMode="auto">
                <a:xfrm>
                  <a:off x="969" y="1632"/>
                  <a:ext cx="2298" cy="518"/>
                  <a:chOff x="969" y="1632"/>
                  <a:chExt cx="2298" cy="518"/>
                </a:xfrm>
              </p:grpSpPr>
              <p:sp>
                <p:nvSpPr>
                  <p:cNvPr id="80924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1632"/>
                    <a:ext cx="2298" cy="518"/>
                  </a:xfrm>
                  <a:prstGeom prst="rect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n-US" sz="1600"/>
                      <a:t>Western Zhou</a:t>
                    </a:r>
                    <a:r>
                      <a:rPr lang="en-US" sz="1600" b="0" u="none"/>
                      <a:t> 1027-771 B.C.</a:t>
                    </a:r>
                  </a:p>
                </p:txBody>
              </p:sp>
              <p:sp>
                <p:nvSpPr>
                  <p:cNvPr id="80925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1632"/>
                    <a:ext cx="2298" cy="518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0912" name="Group 55"/>
              <p:cNvGrpSpPr>
                <a:grpSpLocks/>
              </p:cNvGrpSpPr>
              <p:nvPr/>
            </p:nvGrpSpPr>
            <p:grpSpPr bwMode="auto">
              <a:xfrm>
                <a:off x="969" y="2150"/>
                <a:ext cx="1122" cy="2358"/>
                <a:chOff x="969" y="2150"/>
                <a:chExt cx="1122" cy="2358"/>
              </a:xfrm>
            </p:grpSpPr>
            <p:sp>
              <p:nvSpPr>
                <p:cNvPr id="80918" name="Rectangle 56"/>
                <p:cNvSpPr>
                  <a:spLocks noChangeArrowheads="1"/>
                </p:cNvSpPr>
                <p:nvPr/>
              </p:nvSpPr>
              <p:spPr bwMode="auto">
                <a:xfrm>
                  <a:off x="969" y="2150"/>
                  <a:ext cx="1122" cy="2358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0919" name="Group 57"/>
                <p:cNvGrpSpPr>
                  <a:grpSpLocks/>
                </p:cNvGrpSpPr>
                <p:nvPr/>
              </p:nvGrpSpPr>
              <p:grpSpPr bwMode="auto">
                <a:xfrm>
                  <a:off x="969" y="2150"/>
                  <a:ext cx="1122" cy="2358"/>
                  <a:chOff x="969" y="2150"/>
                  <a:chExt cx="1122" cy="2358"/>
                </a:xfrm>
              </p:grpSpPr>
              <p:sp>
                <p:nvSpPr>
                  <p:cNvPr id="80920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2150"/>
                    <a:ext cx="1122" cy="2358"/>
                  </a:xfrm>
                  <a:prstGeom prst="rect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n-US" sz="1600"/>
                      <a:t>Eastern Zhou</a:t>
                    </a:r>
                    <a:r>
                      <a:rPr lang="en-US" sz="1600" b="0" u="none"/>
                      <a:t> </a:t>
                    </a:r>
                  </a:p>
                  <a:p>
                    <a:pPr algn="ctr"/>
                    <a:r>
                      <a:rPr lang="en-US" sz="1600" b="0" u="none"/>
                      <a:t>770-221 B.C.</a:t>
                    </a:r>
                  </a:p>
                </p:txBody>
              </p:sp>
              <p:sp>
                <p:nvSpPr>
                  <p:cNvPr id="80921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2150"/>
                    <a:ext cx="1122" cy="2358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0913" name="Group 60"/>
              <p:cNvGrpSpPr>
                <a:grpSpLocks/>
              </p:cNvGrpSpPr>
              <p:nvPr/>
            </p:nvGrpSpPr>
            <p:grpSpPr bwMode="auto">
              <a:xfrm>
                <a:off x="2091" y="2150"/>
                <a:ext cx="1176" cy="2358"/>
                <a:chOff x="2091" y="2150"/>
                <a:chExt cx="1176" cy="2358"/>
              </a:xfrm>
            </p:grpSpPr>
            <p:sp>
              <p:nvSpPr>
                <p:cNvPr id="80914" name="Rectangle 61"/>
                <p:cNvSpPr>
                  <a:spLocks noChangeArrowheads="1"/>
                </p:cNvSpPr>
                <p:nvPr/>
              </p:nvSpPr>
              <p:spPr bwMode="auto">
                <a:xfrm>
                  <a:off x="2091" y="2150"/>
                  <a:ext cx="1176" cy="2358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0915" name="Group 62"/>
                <p:cNvGrpSpPr>
                  <a:grpSpLocks/>
                </p:cNvGrpSpPr>
                <p:nvPr/>
              </p:nvGrpSpPr>
              <p:grpSpPr bwMode="auto">
                <a:xfrm>
                  <a:off x="2091" y="2150"/>
                  <a:ext cx="1176" cy="2358"/>
                  <a:chOff x="2091" y="2150"/>
                  <a:chExt cx="1176" cy="2358"/>
                </a:xfrm>
              </p:grpSpPr>
              <p:sp>
                <p:nvSpPr>
                  <p:cNvPr id="80916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2091" y="2150"/>
                    <a:ext cx="1176" cy="2358"/>
                  </a:xfrm>
                  <a:prstGeom prst="rect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r>
                      <a:rPr lang="en-US" sz="1400" u="none"/>
                      <a:t>Warring States period</a:t>
                    </a:r>
                    <a:r>
                      <a:rPr lang="en-US" sz="1400" b="0" u="none"/>
                      <a:t> </a:t>
                    </a:r>
                  </a:p>
                  <a:p>
                    <a:pPr algn="ctr" eaLnBrk="0" hangingPunct="0"/>
                    <a:r>
                      <a:rPr lang="en-US" sz="1400" b="0" u="none"/>
                      <a:t>475-221 B.C. </a:t>
                    </a:r>
                  </a:p>
                </p:txBody>
              </p:sp>
              <p:sp>
                <p:nvSpPr>
                  <p:cNvPr id="80917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2091" y="2150"/>
                    <a:ext cx="1176" cy="2358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80906" name="Rectangle 65"/>
            <p:cNvSpPr>
              <a:spLocks noChangeArrowheads="1"/>
            </p:cNvSpPr>
            <p:nvPr/>
          </p:nvSpPr>
          <p:spPr bwMode="auto">
            <a:xfrm>
              <a:off x="-3" y="535"/>
              <a:ext cx="3273" cy="39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80900" name="Picture 66" descr="http://www.mnsu.edu/emuseum/prehistory/china/images/xia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91000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1" name="Picture 67" descr="http://www.mnsu.edu/emuseum/prehistory/china/images/shangma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1400"/>
            <a:ext cx="4343400" cy="284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2" name="Picture 68" descr="http://www.mnsu.edu/emuseum/prehistory/china/images/zhoumap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81400"/>
            <a:ext cx="4343400" cy="284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3" name="Text Box 69"/>
          <p:cNvSpPr txBox="1">
            <a:spLocks noChangeArrowheads="1"/>
          </p:cNvSpPr>
          <p:nvPr/>
        </p:nvSpPr>
        <p:spPr bwMode="auto">
          <a:xfrm>
            <a:off x="6384925" y="6607175"/>
            <a:ext cx="2759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 b="0" u="none">
                <a:solidFill>
                  <a:schemeClr val="bg2"/>
                </a:solidFill>
              </a:rPr>
              <a:t>PP Design of T. Loessin; Akins H.S.</a:t>
            </a:r>
          </a:p>
        </p:txBody>
      </p:sp>
      <p:sp>
        <p:nvSpPr>
          <p:cNvPr id="80904" name="Line 70"/>
          <p:cNvSpPr>
            <a:spLocks noChangeShapeType="1"/>
          </p:cNvSpPr>
          <p:nvPr/>
        </p:nvSpPr>
        <p:spPr bwMode="auto">
          <a:xfrm flipH="1">
            <a:off x="3048000" y="914400"/>
            <a:ext cx="1981200" cy="419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oval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59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The Shang, 1766-1050 B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4800" cy="360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3" name="Picture 3" descr="http://www.mnsu.edu/emuseum/prehistory/china/images/shangmap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11613"/>
            <a:ext cx="4343400" cy="284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4267200" y="381000"/>
            <a:ext cx="4876800" cy="2847975"/>
          </a:xfrm>
          <a:prstGeom prst="rect">
            <a:avLst/>
          </a:prstGeom>
          <a:noFill/>
          <a:ln w="9525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solidFill>
                  <a:srgbClr val="FF0000"/>
                </a:solidFill>
              </a:rPr>
              <a:t>2.  What were three features of Shang culture?</a:t>
            </a:r>
          </a:p>
          <a:p>
            <a:pPr eaLnBrk="1" hangingPunct="1"/>
            <a:endParaRPr lang="en-US" u="none">
              <a:solidFill>
                <a:srgbClr val="FF0000"/>
              </a:solidFill>
            </a:endParaRPr>
          </a:p>
          <a:p>
            <a:pPr eaLnBrk="1" hangingPunct="1"/>
            <a:endParaRPr lang="en-US" u="none">
              <a:solidFill>
                <a:srgbClr val="FF0000"/>
              </a:solidFill>
            </a:endParaRPr>
          </a:p>
          <a:p>
            <a:pPr eaLnBrk="1" hangingPunct="1"/>
            <a:endParaRPr lang="en-US" u="none">
              <a:solidFill>
                <a:srgbClr val="FF0000"/>
              </a:solidFill>
            </a:endParaRPr>
          </a:p>
          <a:p>
            <a:pPr eaLnBrk="1" hangingPunct="1"/>
            <a:endParaRPr lang="en-US" u="none">
              <a:solidFill>
                <a:srgbClr val="FF0000"/>
              </a:solidFill>
            </a:endParaRPr>
          </a:p>
          <a:p>
            <a:pPr eaLnBrk="1" hangingPunct="1"/>
            <a:endParaRPr lang="en-US" u="none">
              <a:solidFill>
                <a:srgbClr val="FF0000"/>
              </a:solidFill>
            </a:endParaRPr>
          </a:p>
          <a:p>
            <a:pPr eaLnBrk="1" hangingPunct="1"/>
            <a:endParaRPr lang="en-US" u="none">
              <a:solidFill>
                <a:srgbClr val="FF0000"/>
              </a:solidFill>
            </a:endParaRPr>
          </a:p>
          <a:p>
            <a:pPr eaLnBrk="1" hangingPunct="1"/>
            <a:endParaRPr lang="en-US" u="none">
              <a:solidFill>
                <a:srgbClr val="FF0000"/>
              </a:solidFill>
            </a:endParaRPr>
          </a:p>
          <a:p>
            <a:pPr eaLnBrk="1" hangingPunct="1"/>
            <a:endParaRPr lang="en-US" u="none">
              <a:solidFill>
                <a:srgbClr val="FF0000"/>
              </a:solidFill>
            </a:endParaRPr>
          </a:p>
          <a:p>
            <a:pPr eaLnBrk="1" hangingPunct="1"/>
            <a:endParaRPr lang="en-US" u="none">
              <a:solidFill>
                <a:srgbClr val="FF0000"/>
              </a:solidFill>
            </a:endParaRP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4343400" y="685800"/>
            <a:ext cx="4511675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b="0" u="none">
                <a:solidFill>
                  <a:srgbClr val="333399"/>
                </a:solidFill>
              </a:rPr>
              <a:t> First written records</a:t>
            </a:r>
          </a:p>
          <a:p>
            <a:pPr eaLnBrk="1" hangingPunct="1"/>
            <a:r>
              <a:rPr lang="en-US" b="0" u="none">
                <a:solidFill>
                  <a:srgbClr val="333399"/>
                </a:solidFill>
              </a:rPr>
              <a:t>          - calligraphy writing and paper making</a:t>
            </a:r>
          </a:p>
          <a:p>
            <a:pPr eaLnBrk="1" hangingPunct="1">
              <a:buFontTx/>
              <a:buChar char="•"/>
            </a:pPr>
            <a:r>
              <a:rPr lang="en-US" b="0" u="none">
                <a:solidFill>
                  <a:srgbClr val="333399"/>
                </a:solidFill>
              </a:rPr>
              <a:t> Sharp division between king</a:t>
            </a:r>
            <a:r>
              <a:rPr lang="ja-JP" altLang="en-US" b="0" u="none">
                <a:solidFill>
                  <a:srgbClr val="333399"/>
                </a:solidFill>
              </a:rPr>
              <a:t>’</a:t>
            </a:r>
            <a:r>
              <a:rPr lang="en-US" b="0" u="none">
                <a:solidFill>
                  <a:srgbClr val="333399"/>
                </a:solidFill>
              </a:rPr>
              <a:t>s nobles and the</a:t>
            </a:r>
          </a:p>
          <a:p>
            <a:pPr eaLnBrk="1" hangingPunct="1"/>
            <a:r>
              <a:rPr lang="en-US" b="0" u="none">
                <a:solidFill>
                  <a:srgbClr val="333399"/>
                </a:solidFill>
              </a:rPr>
              <a:t>     peasants</a:t>
            </a:r>
          </a:p>
          <a:p>
            <a:pPr eaLnBrk="1" hangingPunct="1">
              <a:buFontTx/>
              <a:buChar char="•"/>
            </a:pPr>
            <a:r>
              <a:rPr lang="en-US" b="0" u="none">
                <a:solidFill>
                  <a:srgbClr val="333399"/>
                </a:solidFill>
              </a:rPr>
              <a:t> Wood used as building material  </a:t>
            </a:r>
          </a:p>
          <a:p>
            <a:pPr eaLnBrk="1" hangingPunct="1"/>
            <a:r>
              <a:rPr lang="en-US" b="0" u="none">
                <a:solidFill>
                  <a:srgbClr val="333399"/>
                </a:solidFill>
              </a:rPr>
              <a:t>         (not mud-dried bricks as in other regions)</a:t>
            </a:r>
          </a:p>
          <a:p>
            <a:pPr eaLnBrk="1" hangingPunct="1">
              <a:buFontTx/>
              <a:buChar char="•"/>
            </a:pPr>
            <a:r>
              <a:rPr lang="en-US" b="0" u="none">
                <a:solidFill>
                  <a:srgbClr val="333399"/>
                </a:solidFill>
              </a:rPr>
              <a:t> Peasants used wooden tools</a:t>
            </a:r>
          </a:p>
          <a:p>
            <a:pPr eaLnBrk="1" hangingPunct="1">
              <a:buFontTx/>
              <a:buChar char="•"/>
            </a:pPr>
            <a:r>
              <a:rPr lang="en-US" b="0" u="none">
                <a:solidFill>
                  <a:srgbClr val="333399"/>
                </a:solidFill>
              </a:rPr>
              <a:t> Shang made magnificent bronze weapons</a:t>
            </a:r>
          </a:p>
          <a:p>
            <a:pPr eaLnBrk="1" hangingPunct="1"/>
            <a:r>
              <a:rPr lang="en-US" b="0" u="none">
                <a:solidFill>
                  <a:srgbClr val="333399"/>
                </a:solidFill>
              </a:rPr>
              <a:t>    and ceremonial vessels</a:t>
            </a:r>
          </a:p>
        </p:txBody>
      </p:sp>
      <p:pic>
        <p:nvPicPr>
          <p:cNvPr id="101384" name="Picture 8" descr="Large Map: Shang (1523 b.c.-1028 b.c.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24263"/>
            <a:ext cx="4343400" cy="323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7" name="Text Box 12"/>
          <p:cNvSpPr txBox="1">
            <a:spLocks noChangeArrowheads="1"/>
          </p:cNvSpPr>
          <p:nvPr/>
        </p:nvSpPr>
        <p:spPr bwMode="auto">
          <a:xfrm>
            <a:off x="4191000" y="0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u="none"/>
              <a:t>CH 2:</a:t>
            </a:r>
            <a:r>
              <a:rPr lang="en-US" sz="2000" b="0" u="none"/>
              <a:t> </a:t>
            </a:r>
            <a:r>
              <a:rPr lang="ja-JP" altLang="en-US" sz="2000" b="0" u="none"/>
              <a:t>“</a:t>
            </a:r>
            <a:r>
              <a:rPr lang="en-US" sz="2000" b="0" u="none"/>
              <a:t>River Dynasties in China</a:t>
            </a:r>
            <a:r>
              <a:rPr lang="ja-JP" altLang="en-US" sz="2000" b="0" u="none"/>
              <a:t>”</a:t>
            </a:r>
            <a:r>
              <a:rPr lang="en-US" sz="2000" b="0" u="none"/>
              <a:t>  </a:t>
            </a:r>
            <a:r>
              <a:rPr lang="en-US" sz="1600" b="0" u="none"/>
              <a:t>[Packet, p.    ]</a:t>
            </a:r>
            <a:endParaRPr lang="en-US"/>
          </a:p>
        </p:txBody>
      </p:sp>
      <p:pic>
        <p:nvPicPr>
          <p:cNvPr id="101390" name="Picture 14" descr="D:\home\twloessin\My Pictures\china\Shang bronze vessel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4211638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2" name="Picture 16" descr="D:\home\twloessin\My Pictures\china\Shang cooking vessel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175" y="3276600"/>
            <a:ext cx="266382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3" name="Picture 17" descr="D:\home\twloessin\My Pictures\china\shang bronze ax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581400"/>
            <a:ext cx="286385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31" name="Text Box 18"/>
          <p:cNvSpPr txBox="1">
            <a:spLocks noChangeArrowheads="1"/>
          </p:cNvSpPr>
          <p:nvPr/>
        </p:nvSpPr>
        <p:spPr bwMode="auto">
          <a:xfrm>
            <a:off x="4038600" y="6613525"/>
            <a:ext cx="2759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000" b="0" u="none">
                <a:solidFill>
                  <a:schemeClr val="bg2"/>
                </a:solidFill>
              </a:rPr>
              <a:t>PP Design of T. Loessin; Akins H.S.</a:t>
            </a:r>
          </a:p>
        </p:txBody>
      </p:sp>
      <p:sp>
        <p:nvSpPr>
          <p:cNvPr id="101395" name="Text Box 19"/>
          <p:cNvSpPr txBox="1">
            <a:spLocks noChangeArrowheads="1"/>
          </p:cNvSpPr>
          <p:nvPr/>
        </p:nvSpPr>
        <p:spPr bwMode="auto">
          <a:xfrm>
            <a:off x="4403725" y="5372100"/>
            <a:ext cx="19970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 i="1" u="none"/>
              <a:t>Pics:</a:t>
            </a:r>
            <a:r>
              <a:rPr lang="en-US" sz="1600" b="0" u="none"/>
              <a:t>  Bronze work of the Shang period (1700-1027 B.C.).  </a:t>
            </a:r>
          </a:p>
          <a:p>
            <a:pPr eaLnBrk="1" hangingPunct="1"/>
            <a:r>
              <a:rPr lang="en-US" sz="1600" b="0" u="none"/>
              <a:t>A toilet, an ax, and a cooking cauldron.</a:t>
            </a:r>
          </a:p>
        </p:txBody>
      </p:sp>
    </p:spTree>
    <p:extLst>
      <p:ext uri="{BB962C8B-B14F-4D97-AF65-F5344CB8AC3E}">
        <p14:creationId xmlns:p14="http://schemas.microsoft.com/office/powerpoint/2010/main" val="2735864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animBg="1" autoUpdateAnimBg="0"/>
      <p:bldP spid="101381" grpId="0" autoUpdateAnimBg="0"/>
      <p:bldP spid="10139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4038600" y="381000"/>
            <a:ext cx="5105400" cy="3671888"/>
          </a:xfrm>
          <a:prstGeom prst="rect">
            <a:avLst/>
          </a:prstGeom>
          <a:noFill/>
          <a:ln w="9525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solidFill>
                  <a:srgbClr val="FF0000"/>
                </a:solidFill>
              </a:rPr>
              <a:t>3.  Name three important values of Shang culture.</a:t>
            </a:r>
          </a:p>
          <a:p>
            <a:pPr eaLnBrk="1" hangingPunct="1">
              <a:buFontTx/>
              <a:buChar char="•"/>
            </a:pPr>
            <a:r>
              <a:rPr lang="en-US" u="none">
                <a:solidFill>
                  <a:srgbClr val="333399"/>
                </a:solidFill>
              </a:rPr>
              <a:t> From very early on, the idea of the </a:t>
            </a:r>
            <a:r>
              <a:rPr lang="ja-JP" altLang="en-US" u="none">
                <a:solidFill>
                  <a:srgbClr val="333399"/>
                </a:solidFill>
              </a:rPr>
              <a:t>“</a:t>
            </a:r>
            <a:r>
              <a:rPr lang="en-US" u="none">
                <a:solidFill>
                  <a:srgbClr val="333399"/>
                </a:solidFill>
              </a:rPr>
              <a:t>group</a:t>
            </a:r>
            <a:r>
              <a:rPr lang="ja-JP" altLang="en-US" u="none">
                <a:solidFill>
                  <a:srgbClr val="333399"/>
                </a:solidFill>
              </a:rPr>
              <a:t>”</a:t>
            </a:r>
            <a:r>
              <a:rPr lang="en-US" u="none">
                <a:solidFill>
                  <a:srgbClr val="333399"/>
                </a:solidFill>
              </a:rPr>
              <a:t> /</a:t>
            </a:r>
          </a:p>
          <a:p>
            <a:pPr eaLnBrk="1" hangingPunct="1"/>
            <a:r>
              <a:rPr lang="en-US" u="none">
                <a:solidFill>
                  <a:srgbClr val="333399"/>
                </a:solidFill>
              </a:rPr>
              <a:t>    community more important than the idea of</a:t>
            </a:r>
          </a:p>
          <a:p>
            <a:pPr eaLnBrk="1" hangingPunct="1"/>
            <a:r>
              <a:rPr lang="en-US" u="none">
                <a:solidFill>
                  <a:srgbClr val="333399"/>
                </a:solidFill>
              </a:rPr>
              <a:t>    </a:t>
            </a:r>
            <a:r>
              <a:rPr lang="ja-JP" altLang="en-US" u="none">
                <a:solidFill>
                  <a:srgbClr val="333399"/>
                </a:solidFill>
              </a:rPr>
              <a:t>“</a:t>
            </a:r>
            <a:r>
              <a:rPr lang="en-US" u="none">
                <a:solidFill>
                  <a:srgbClr val="333399"/>
                </a:solidFill>
              </a:rPr>
              <a:t>individual</a:t>
            </a:r>
            <a:r>
              <a:rPr lang="ja-JP" altLang="en-US" u="none">
                <a:solidFill>
                  <a:srgbClr val="333399"/>
                </a:solidFill>
              </a:rPr>
              <a:t>”</a:t>
            </a:r>
            <a:r>
              <a:rPr lang="en-US" u="none">
                <a:solidFill>
                  <a:srgbClr val="333399"/>
                </a:solidFill>
              </a:rPr>
              <a:t>/ or any single person.</a:t>
            </a:r>
          </a:p>
          <a:p>
            <a:pPr eaLnBrk="1" hangingPunct="1">
              <a:buFontTx/>
              <a:buChar char="•"/>
            </a:pPr>
            <a:r>
              <a:rPr lang="en-US" u="none">
                <a:solidFill>
                  <a:srgbClr val="333399"/>
                </a:solidFill>
              </a:rPr>
              <a:t> Emphasis on family, respect of parents</a:t>
            </a:r>
          </a:p>
          <a:p>
            <a:pPr eaLnBrk="1" hangingPunct="1">
              <a:buFontTx/>
              <a:buChar char="•"/>
            </a:pPr>
            <a:r>
              <a:rPr lang="en-US" u="none">
                <a:solidFill>
                  <a:srgbClr val="333399"/>
                </a:solidFill>
              </a:rPr>
              <a:t> Family emphasized in religion too – </a:t>
            </a:r>
          </a:p>
          <a:p>
            <a:pPr eaLnBrk="1" hangingPunct="1"/>
            <a:r>
              <a:rPr lang="en-US" u="none">
                <a:solidFill>
                  <a:srgbClr val="333399"/>
                </a:solidFill>
              </a:rPr>
              <a:t>     ancestor worship.</a:t>
            </a:r>
          </a:p>
          <a:p>
            <a:pPr eaLnBrk="1" hangingPunct="1">
              <a:buFontTx/>
              <a:buChar char="•"/>
            </a:pPr>
            <a:r>
              <a:rPr lang="en-US" u="none">
                <a:solidFill>
                  <a:srgbClr val="333399"/>
                </a:solidFill>
              </a:rPr>
              <a:t> Oracle bones used to consult the gods</a:t>
            </a:r>
          </a:p>
          <a:p>
            <a:pPr eaLnBrk="1" hangingPunct="1">
              <a:buFontTx/>
              <a:buChar char="•"/>
            </a:pPr>
            <a:r>
              <a:rPr lang="en-US" u="none">
                <a:solidFill>
                  <a:srgbClr val="333399"/>
                </a:solidFill>
              </a:rPr>
              <a:t> Chinese writing unique to others.  </a:t>
            </a:r>
          </a:p>
          <a:p>
            <a:pPr eaLnBrk="1" hangingPunct="1"/>
            <a:r>
              <a:rPr lang="en-US" u="none">
                <a:solidFill>
                  <a:srgbClr val="333399"/>
                </a:solidFill>
              </a:rPr>
              <a:t>     Symbols stood for ideas, not sounds.  </a:t>
            </a:r>
          </a:p>
          <a:p>
            <a:pPr eaLnBrk="1" hangingPunct="1"/>
            <a:r>
              <a:rPr lang="en-US" u="none">
                <a:solidFill>
                  <a:srgbClr val="333399"/>
                </a:solidFill>
              </a:rPr>
              <a:t>    This allowed the many different groups who</a:t>
            </a:r>
          </a:p>
          <a:p>
            <a:pPr eaLnBrk="1" hangingPunct="1"/>
            <a:r>
              <a:rPr lang="en-US" u="none">
                <a:solidFill>
                  <a:srgbClr val="333399"/>
                </a:solidFill>
              </a:rPr>
              <a:t>    spoke different languages to all understand </a:t>
            </a:r>
          </a:p>
          <a:p>
            <a:pPr eaLnBrk="1" hangingPunct="1"/>
            <a:r>
              <a:rPr lang="en-US" u="none">
                <a:solidFill>
                  <a:srgbClr val="333399"/>
                </a:solidFill>
              </a:rPr>
              <a:t>    the same writing system.</a:t>
            </a:r>
            <a:endParaRPr lang="en-US" u="none">
              <a:solidFill>
                <a:srgbClr val="FF0000"/>
              </a:solidFill>
            </a:endParaRP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4191000" y="0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u="none"/>
              <a:t>CH 2:</a:t>
            </a:r>
            <a:r>
              <a:rPr lang="en-US" sz="2000" b="0" u="none"/>
              <a:t> </a:t>
            </a:r>
            <a:r>
              <a:rPr lang="ja-JP" altLang="en-US" sz="2000" b="0" u="none"/>
              <a:t>“</a:t>
            </a:r>
            <a:r>
              <a:rPr lang="en-US" sz="2000" b="0" u="none"/>
              <a:t>River Dynasties in China</a:t>
            </a:r>
            <a:r>
              <a:rPr lang="ja-JP" altLang="en-US" sz="2000" b="0" u="none"/>
              <a:t>”</a:t>
            </a:r>
            <a:r>
              <a:rPr lang="en-US" sz="2000" b="0" u="none"/>
              <a:t>  </a:t>
            </a:r>
            <a:r>
              <a:rPr lang="en-US" sz="1600" b="0" u="none"/>
              <a:t>[Packet, p.    ]</a:t>
            </a:r>
            <a:endParaRPr lang="en-US"/>
          </a:p>
        </p:txBody>
      </p:sp>
      <p:pic>
        <p:nvPicPr>
          <p:cNvPr id="82948" name="Picture 4" descr="D:\home\twloessin\My Pictures\china\Mother teaching son calligraph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037013"/>
            <a:ext cx="4419600" cy="282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49" name="Picture 5" descr="D:\home\twloessin\My Pictures\china\oracle bon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3254375" cy="397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0" y="6613525"/>
            <a:ext cx="2759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b="0" u="none">
                <a:solidFill>
                  <a:schemeClr val="bg2"/>
                </a:solidFill>
              </a:rPr>
              <a:t>PP Design of T. Loessin; Akins H.S.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457200" y="4267200"/>
            <a:ext cx="3216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663300"/>
                </a:solidFill>
              </a:rPr>
              <a:t>Oracle bone</a:t>
            </a:r>
          </a:p>
        </p:txBody>
      </p:sp>
    </p:spTree>
    <p:extLst>
      <p:ext uri="{BB962C8B-B14F-4D97-AF65-F5344CB8AC3E}">
        <p14:creationId xmlns:p14="http://schemas.microsoft.com/office/powerpoint/2010/main" val="2967037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-406400" y="1063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83971" name="Group 3"/>
          <p:cNvGrpSpPr>
            <a:grpSpLocks/>
          </p:cNvGrpSpPr>
          <p:nvPr/>
        </p:nvGrpSpPr>
        <p:grpSpPr bwMode="auto">
          <a:xfrm>
            <a:off x="2667000" y="0"/>
            <a:ext cx="6477000" cy="3581400"/>
            <a:chOff x="-3" y="535"/>
            <a:chExt cx="3273" cy="3976"/>
          </a:xfrm>
        </p:grpSpPr>
        <p:grpSp>
          <p:nvGrpSpPr>
            <p:cNvPr id="83977" name="Group 4"/>
            <p:cNvGrpSpPr>
              <a:grpSpLocks/>
            </p:cNvGrpSpPr>
            <p:nvPr/>
          </p:nvGrpSpPr>
          <p:grpSpPr bwMode="auto">
            <a:xfrm>
              <a:off x="0" y="538"/>
              <a:ext cx="3267" cy="3970"/>
              <a:chOff x="0" y="538"/>
              <a:chExt cx="3267" cy="3970"/>
            </a:xfrm>
          </p:grpSpPr>
          <p:grpSp>
            <p:nvGrpSpPr>
              <p:cNvPr id="83979" name="Group 5"/>
              <p:cNvGrpSpPr>
                <a:grpSpLocks/>
              </p:cNvGrpSpPr>
              <p:nvPr/>
            </p:nvGrpSpPr>
            <p:grpSpPr bwMode="auto">
              <a:xfrm>
                <a:off x="0" y="538"/>
                <a:ext cx="969" cy="3970"/>
                <a:chOff x="0" y="538"/>
                <a:chExt cx="969" cy="3970"/>
              </a:xfrm>
            </p:grpSpPr>
            <p:sp>
              <p:nvSpPr>
                <p:cNvPr id="84010" name="Rectangle 6"/>
                <p:cNvSpPr>
                  <a:spLocks noChangeArrowheads="1"/>
                </p:cNvSpPr>
                <p:nvPr/>
              </p:nvSpPr>
              <p:spPr bwMode="auto">
                <a:xfrm>
                  <a:off x="0" y="538"/>
                  <a:ext cx="969" cy="518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4011" name="Group 7"/>
                <p:cNvGrpSpPr>
                  <a:grpSpLocks/>
                </p:cNvGrpSpPr>
                <p:nvPr/>
              </p:nvGrpSpPr>
              <p:grpSpPr bwMode="auto">
                <a:xfrm>
                  <a:off x="0" y="538"/>
                  <a:ext cx="969" cy="3970"/>
                  <a:chOff x="0" y="538"/>
                  <a:chExt cx="969" cy="3970"/>
                </a:xfrm>
              </p:grpSpPr>
              <p:sp>
                <p:nvSpPr>
                  <p:cNvPr id="84012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538"/>
                    <a:ext cx="969" cy="3970"/>
                  </a:xfrm>
                  <a:prstGeom prst="rect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 u="none">
                      <a:solidFill>
                        <a:srgbClr val="800000"/>
                      </a:solidFill>
                    </a:endParaRPr>
                  </a:p>
                  <a:p>
                    <a:pPr algn="ctr"/>
                    <a:endParaRPr lang="en-US" u="none">
                      <a:solidFill>
                        <a:srgbClr val="800000"/>
                      </a:solidFill>
                    </a:endParaRPr>
                  </a:p>
                  <a:p>
                    <a:pPr algn="ctr"/>
                    <a:endParaRPr lang="en-US" u="none">
                      <a:solidFill>
                        <a:srgbClr val="800000"/>
                      </a:solidFill>
                    </a:endParaRPr>
                  </a:p>
                  <a:p>
                    <a:pPr algn="ctr"/>
                    <a:endParaRPr lang="en-US" u="none">
                      <a:solidFill>
                        <a:srgbClr val="800000"/>
                      </a:solidFill>
                    </a:endParaRPr>
                  </a:p>
                  <a:p>
                    <a:pPr algn="ctr"/>
                    <a:endParaRPr lang="en-US" u="none">
                      <a:solidFill>
                        <a:srgbClr val="800000"/>
                      </a:solidFill>
                    </a:endParaRPr>
                  </a:p>
                  <a:p>
                    <a:pPr algn="ctr"/>
                    <a:endParaRPr lang="en-US" u="none">
                      <a:solidFill>
                        <a:srgbClr val="800000"/>
                      </a:solidFill>
                    </a:endParaRPr>
                  </a:p>
                  <a:p>
                    <a:pPr algn="ctr"/>
                    <a:endParaRPr lang="en-US" u="none">
                      <a:solidFill>
                        <a:srgbClr val="800000"/>
                      </a:solidFill>
                    </a:endParaRPr>
                  </a:p>
                  <a:p>
                    <a:pPr algn="ctr"/>
                    <a:endParaRPr lang="en-US" u="none">
                      <a:solidFill>
                        <a:srgbClr val="800000"/>
                      </a:solidFill>
                    </a:endParaRPr>
                  </a:p>
                  <a:p>
                    <a:pPr algn="ctr"/>
                    <a:endParaRPr lang="en-US" u="none">
                      <a:solidFill>
                        <a:srgbClr val="800000"/>
                      </a:solidFill>
                    </a:endParaRPr>
                  </a:p>
                  <a:p>
                    <a:pPr algn="ctr"/>
                    <a:endParaRPr lang="en-US" u="none">
                      <a:solidFill>
                        <a:srgbClr val="800000"/>
                      </a:solidFill>
                    </a:endParaRPr>
                  </a:p>
                  <a:p>
                    <a:pPr algn="ctr"/>
                    <a:r>
                      <a:rPr lang="en-US" u="none">
                        <a:solidFill>
                          <a:srgbClr val="800000"/>
                        </a:solidFill>
                      </a:rPr>
                      <a:t>Ancient </a:t>
                    </a:r>
                  </a:p>
                  <a:p>
                    <a:pPr algn="ctr"/>
                    <a:r>
                      <a:rPr lang="en-US" u="none">
                        <a:solidFill>
                          <a:srgbClr val="800000"/>
                        </a:solidFill>
                      </a:rPr>
                      <a:t>China</a:t>
                    </a:r>
                    <a:endParaRPr lang="en-US" u="none"/>
                  </a:p>
                  <a:p>
                    <a:pPr algn="ctr" eaLnBrk="0" hangingPunct="0"/>
                    <a:endParaRPr lang="en-US" sz="2400" b="0" u="none"/>
                  </a:p>
                </p:txBody>
              </p:sp>
              <p:sp>
                <p:nvSpPr>
                  <p:cNvPr id="84013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538"/>
                    <a:ext cx="969" cy="3970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3980" name="Group 10"/>
              <p:cNvGrpSpPr>
                <a:grpSpLocks/>
              </p:cNvGrpSpPr>
              <p:nvPr/>
            </p:nvGrpSpPr>
            <p:grpSpPr bwMode="auto">
              <a:xfrm>
                <a:off x="969" y="538"/>
                <a:ext cx="2298" cy="518"/>
                <a:chOff x="969" y="538"/>
                <a:chExt cx="2298" cy="518"/>
              </a:xfrm>
            </p:grpSpPr>
            <p:sp>
              <p:nvSpPr>
                <p:cNvPr id="84006" name="Rectangle 11"/>
                <p:cNvSpPr>
                  <a:spLocks noChangeArrowheads="1"/>
                </p:cNvSpPr>
                <p:nvPr/>
              </p:nvSpPr>
              <p:spPr bwMode="auto">
                <a:xfrm>
                  <a:off x="969" y="538"/>
                  <a:ext cx="2298" cy="518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4007" name="Group 12"/>
                <p:cNvGrpSpPr>
                  <a:grpSpLocks/>
                </p:cNvGrpSpPr>
                <p:nvPr/>
              </p:nvGrpSpPr>
              <p:grpSpPr bwMode="auto">
                <a:xfrm>
                  <a:off x="969" y="538"/>
                  <a:ext cx="2298" cy="518"/>
                  <a:chOff x="969" y="538"/>
                  <a:chExt cx="2298" cy="518"/>
                </a:xfrm>
              </p:grpSpPr>
              <p:sp>
                <p:nvSpPr>
                  <p:cNvPr id="84008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538"/>
                    <a:ext cx="2298" cy="518"/>
                  </a:xfrm>
                  <a:prstGeom prst="rect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n-US" sz="1600"/>
                      <a:t>Neolithic</a:t>
                    </a:r>
                    <a:r>
                      <a:rPr lang="en-US" sz="1600" b="0" u="none"/>
                      <a:t> ca. 12,000 - 2000 B.C.</a:t>
                    </a:r>
                  </a:p>
                </p:txBody>
              </p:sp>
              <p:sp>
                <p:nvSpPr>
                  <p:cNvPr id="84009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538"/>
                    <a:ext cx="2298" cy="518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3981" name="Group 15"/>
              <p:cNvGrpSpPr>
                <a:grpSpLocks/>
              </p:cNvGrpSpPr>
              <p:nvPr/>
            </p:nvGrpSpPr>
            <p:grpSpPr bwMode="auto">
              <a:xfrm>
                <a:off x="969" y="1056"/>
                <a:ext cx="2298" cy="288"/>
                <a:chOff x="969" y="1056"/>
                <a:chExt cx="2298" cy="288"/>
              </a:xfrm>
            </p:grpSpPr>
            <p:sp>
              <p:nvSpPr>
                <p:cNvPr id="84002" name="Rectangle 16"/>
                <p:cNvSpPr>
                  <a:spLocks noChangeArrowheads="1"/>
                </p:cNvSpPr>
                <p:nvPr/>
              </p:nvSpPr>
              <p:spPr bwMode="auto">
                <a:xfrm>
                  <a:off x="969" y="1056"/>
                  <a:ext cx="2298" cy="288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4003" name="Group 17"/>
                <p:cNvGrpSpPr>
                  <a:grpSpLocks/>
                </p:cNvGrpSpPr>
                <p:nvPr/>
              </p:nvGrpSpPr>
              <p:grpSpPr bwMode="auto">
                <a:xfrm>
                  <a:off x="969" y="1056"/>
                  <a:ext cx="2298" cy="288"/>
                  <a:chOff x="969" y="1056"/>
                  <a:chExt cx="2298" cy="288"/>
                </a:xfrm>
              </p:grpSpPr>
              <p:sp>
                <p:nvSpPr>
                  <p:cNvPr id="84004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1056"/>
                    <a:ext cx="2298" cy="288"/>
                  </a:xfrm>
                  <a:prstGeom prst="rect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n-US" sz="1600"/>
                      <a:t>Xia</a:t>
                    </a:r>
                    <a:r>
                      <a:rPr lang="en-US" sz="1600" b="0" u="none"/>
                      <a:t> ca. 2100-1800 B.C.</a:t>
                    </a:r>
                  </a:p>
                </p:txBody>
              </p:sp>
              <p:sp>
                <p:nvSpPr>
                  <p:cNvPr id="84005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1056"/>
                    <a:ext cx="2298" cy="288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3982" name="Group 20"/>
              <p:cNvGrpSpPr>
                <a:grpSpLocks/>
              </p:cNvGrpSpPr>
              <p:nvPr/>
            </p:nvGrpSpPr>
            <p:grpSpPr bwMode="auto">
              <a:xfrm>
                <a:off x="969" y="1344"/>
                <a:ext cx="2298" cy="288"/>
                <a:chOff x="969" y="1344"/>
                <a:chExt cx="2298" cy="288"/>
              </a:xfrm>
            </p:grpSpPr>
            <p:sp>
              <p:nvSpPr>
                <p:cNvPr id="83998" name="Rectangle 21"/>
                <p:cNvSpPr>
                  <a:spLocks noChangeArrowheads="1"/>
                </p:cNvSpPr>
                <p:nvPr/>
              </p:nvSpPr>
              <p:spPr bwMode="auto">
                <a:xfrm>
                  <a:off x="969" y="1344"/>
                  <a:ext cx="2298" cy="288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3999" name="Group 22"/>
                <p:cNvGrpSpPr>
                  <a:grpSpLocks/>
                </p:cNvGrpSpPr>
                <p:nvPr/>
              </p:nvGrpSpPr>
              <p:grpSpPr bwMode="auto">
                <a:xfrm>
                  <a:off x="969" y="1344"/>
                  <a:ext cx="2298" cy="288"/>
                  <a:chOff x="969" y="1344"/>
                  <a:chExt cx="2298" cy="288"/>
                </a:xfrm>
              </p:grpSpPr>
              <p:sp>
                <p:nvSpPr>
                  <p:cNvPr id="84000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1344"/>
                    <a:ext cx="2298" cy="288"/>
                  </a:xfrm>
                  <a:prstGeom prst="rect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n-US" sz="1600"/>
                      <a:t>Shang</a:t>
                    </a:r>
                    <a:r>
                      <a:rPr lang="en-US" sz="1600" b="0" u="none"/>
                      <a:t> 1700-1027 B.C.</a:t>
                    </a:r>
                    <a:r>
                      <a:rPr lang="en-US" sz="2400" b="0" u="none"/>
                      <a:t> </a:t>
                    </a:r>
                  </a:p>
                </p:txBody>
              </p:sp>
              <p:sp>
                <p:nvSpPr>
                  <p:cNvPr id="84001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1344"/>
                    <a:ext cx="2298" cy="288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3983" name="Group 25"/>
              <p:cNvGrpSpPr>
                <a:grpSpLocks/>
              </p:cNvGrpSpPr>
              <p:nvPr/>
            </p:nvGrpSpPr>
            <p:grpSpPr bwMode="auto">
              <a:xfrm>
                <a:off x="969" y="1632"/>
                <a:ext cx="2298" cy="518"/>
                <a:chOff x="969" y="1632"/>
                <a:chExt cx="2298" cy="518"/>
              </a:xfrm>
            </p:grpSpPr>
            <p:sp>
              <p:nvSpPr>
                <p:cNvPr id="83994" name="Rectangle 26"/>
                <p:cNvSpPr>
                  <a:spLocks noChangeArrowheads="1"/>
                </p:cNvSpPr>
                <p:nvPr/>
              </p:nvSpPr>
              <p:spPr bwMode="auto">
                <a:xfrm>
                  <a:off x="969" y="1632"/>
                  <a:ext cx="2298" cy="518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3995" name="Group 27"/>
                <p:cNvGrpSpPr>
                  <a:grpSpLocks/>
                </p:cNvGrpSpPr>
                <p:nvPr/>
              </p:nvGrpSpPr>
              <p:grpSpPr bwMode="auto">
                <a:xfrm>
                  <a:off x="969" y="1632"/>
                  <a:ext cx="2298" cy="518"/>
                  <a:chOff x="969" y="1632"/>
                  <a:chExt cx="2298" cy="518"/>
                </a:xfrm>
              </p:grpSpPr>
              <p:sp>
                <p:nvSpPr>
                  <p:cNvPr id="83996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1632"/>
                    <a:ext cx="2298" cy="518"/>
                  </a:xfrm>
                  <a:prstGeom prst="rect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n-US" sz="1600"/>
                      <a:t>Western Zhou</a:t>
                    </a:r>
                    <a:r>
                      <a:rPr lang="en-US" sz="1600" b="0" u="none"/>
                      <a:t> 1027-771 B.C.</a:t>
                    </a:r>
                  </a:p>
                </p:txBody>
              </p:sp>
              <p:sp>
                <p:nvSpPr>
                  <p:cNvPr id="83997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1632"/>
                    <a:ext cx="2298" cy="518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3984" name="Group 30"/>
              <p:cNvGrpSpPr>
                <a:grpSpLocks/>
              </p:cNvGrpSpPr>
              <p:nvPr/>
            </p:nvGrpSpPr>
            <p:grpSpPr bwMode="auto">
              <a:xfrm>
                <a:off x="969" y="2150"/>
                <a:ext cx="1122" cy="2358"/>
                <a:chOff x="969" y="2150"/>
                <a:chExt cx="1122" cy="2358"/>
              </a:xfrm>
            </p:grpSpPr>
            <p:sp>
              <p:nvSpPr>
                <p:cNvPr id="83990" name="Rectangle 31"/>
                <p:cNvSpPr>
                  <a:spLocks noChangeArrowheads="1"/>
                </p:cNvSpPr>
                <p:nvPr/>
              </p:nvSpPr>
              <p:spPr bwMode="auto">
                <a:xfrm>
                  <a:off x="969" y="2150"/>
                  <a:ext cx="1122" cy="2358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3991" name="Group 32"/>
                <p:cNvGrpSpPr>
                  <a:grpSpLocks/>
                </p:cNvGrpSpPr>
                <p:nvPr/>
              </p:nvGrpSpPr>
              <p:grpSpPr bwMode="auto">
                <a:xfrm>
                  <a:off x="969" y="2150"/>
                  <a:ext cx="1122" cy="2358"/>
                  <a:chOff x="969" y="2150"/>
                  <a:chExt cx="1122" cy="2358"/>
                </a:xfrm>
              </p:grpSpPr>
              <p:sp>
                <p:nvSpPr>
                  <p:cNvPr id="83992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2150"/>
                    <a:ext cx="1122" cy="2358"/>
                  </a:xfrm>
                  <a:prstGeom prst="rect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n-US" sz="1600"/>
                      <a:t>Eastern Zhou</a:t>
                    </a:r>
                    <a:r>
                      <a:rPr lang="en-US" sz="1600" b="0" u="none"/>
                      <a:t> </a:t>
                    </a:r>
                  </a:p>
                  <a:p>
                    <a:pPr algn="ctr"/>
                    <a:r>
                      <a:rPr lang="en-US" sz="1600" b="0" u="none"/>
                      <a:t>770-221 B.C.</a:t>
                    </a:r>
                  </a:p>
                </p:txBody>
              </p:sp>
              <p:sp>
                <p:nvSpPr>
                  <p:cNvPr id="83993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2150"/>
                    <a:ext cx="1122" cy="2358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3985" name="Group 35"/>
              <p:cNvGrpSpPr>
                <a:grpSpLocks/>
              </p:cNvGrpSpPr>
              <p:nvPr/>
            </p:nvGrpSpPr>
            <p:grpSpPr bwMode="auto">
              <a:xfrm>
                <a:off x="2091" y="2150"/>
                <a:ext cx="1176" cy="2358"/>
                <a:chOff x="2091" y="2150"/>
                <a:chExt cx="1176" cy="2358"/>
              </a:xfrm>
            </p:grpSpPr>
            <p:sp>
              <p:nvSpPr>
                <p:cNvPr id="83986" name="Rectangle 36"/>
                <p:cNvSpPr>
                  <a:spLocks noChangeArrowheads="1"/>
                </p:cNvSpPr>
                <p:nvPr/>
              </p:nvSpPr>
              <p:spPr bwMode="auto">
                <a:xfrm>
                  <a:off x="2091" y="2150"/>
                  <a:ext cx="1176" cy="2358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3987" name="Group 37"/>
                <p:cNvGrpSpPr>
                  <a:grpSpLocks/>
                </p:cNvGrpSpPr>
                <p:nvPr/>
              </p:nvGrpSpPr>
              <p:grpSpPr bwMode="auto">
                <a:xfrm>
                  <a:off x="2091" y="2150"/>
                  <a:ext cx="1176" cy="2358"/>
                  <a:chOff x="2091" y="2150"/>
                  <a:chExt cx="1176" cy="2358"/>
                </a:xfrm>
              </p:grpSpPr>
              <p:sp>
                <p:nvSpPr>
                  <p:cNvPr id="83988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2091" y="2150"/>
                    <a:ext cx="1176" cy="2358"/>
                  </a:xfrm>
                  <a:prstGeom prst="rect">
                    <a:avLst/>
                  </a:prstGeom>
                  <a:solidFill>
                    <a:srgbClr val="99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r>
                      <a:rPr lang="en-US" sz="1400" u="none"/>
                      <a:t>Warring States period</a:t>
                    </a:r>
                    <a:r>
                      <a:rPr lang="en-US" sz="1400" b="0" u="none"/>
                      <a:t> </a:t>
                    </a:r>
                  </a:p>
                  <a:p>
                    <a:pPr algn="ctr" eaLnBrk="0" hangingPunct="0"/>
                    <a:r>
                      <a:rPr lang="en-US" sz="1400" b="0" u="none"/>
                      <a:t>475-221 B.C. </a:t>
                    </a:r>
                  </a:p>
                </p:txBody>
              </p:sp>
              <p:sp>
                <p:nvSpPr>
                  <p:cNvPr id="83989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2091" y="2150"/>
                    <a:ext cx="1176" cy="2358"/>
                  </a:xfrm>
                  <a:prstGeom prst="rect">
                    <a:avLst/>
                  </a:prstGeom>
                  <a:noFill/>
                  <a:ln w="7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83978" name="Rectangle 40"/>
            <p:cNvSpPr>
              <a:spLocks noChangeArrowheads="1"/>
            </p:cNvSpPr>
            <p:nvPr/>
          </p:nvSpPr>
          <p:spPr bwMode="auto">
            <a:xfrm>
              <a:off x="-3" y="535"/>
              <a:ext cx="3273" cy="39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83972" name="Picture 41" descr="http://www.mnsu.edu/emuseum/prehistory/china/images/xiama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91000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3" name="Picture 42" descr="http://www.mnsu.edu/emuseum/prehistory/china/images/shangmap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1400"/>
            <a:ext cx="4343400" cy="284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4" name="Picture 43" descr="http://www.mnsu.edu/emuseum/prehistory/china/images/zhoumap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81400"/>
            <a:ext cx="4343400" cy="284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5" name="Line 44"/>
          <p:cNvSpPr>
            <a:spLocks noChangeShapeType="1"/>
          </p:cNvSpPr>
          <p:nvPr/>
        </p:nvSpPr>
        <p:spPr bwMode="auto">
          <a:xfrm flipH="1">
            <a:off x="6248400" y="1371600"/>
            <a:ext cx="5334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6" name="Text Box 45"/>
          <p:cNvSpPr txBox="1">
            <a:spLocks noChangeArrowheads="1"/>
          </p:cNvSpPr>
          <p:nvPr/>
        </p:nvSpPr>
        <p:spPr bwMode="auto">
          <a:xfrm>
            <a:off x="0" y="6613525"/>
            <a:ext cx="2759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b="0" u="none">
                <a:solidFill>
                  <a:schemeClr val="bg2"/>
                </a:solidFill>
              </a:rPr>
              <a:t>PP Design of T. Loessin; Akins H.S.</a:t>
            </a:r>
          </a:p>
        </p:txBody>
      </p:sp>
    </p:spTree>
    <p:extLst>
      <p:ext uri="{BB962C8B-B14F-4D97-AF65-F5344CB8AC3E}">
        <p14:creationId xmlns:p14="http://schemas.microsoft.com/office/powerpoint/2010/main" val="2914558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3733800" y="381000"/>
            <a:ext cx="5410200" cy="6418263"/>
          </a:xfrm>
          <a:prstGeom prst="rect">
            <a:avLst/>
          </a:prstGeom>
          <a:noFill/>
          <a:ln w="9525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solidFill>
                  <a:srgbClr val="FF0000"/>
                </a:solidFill>
              </a:rPr>
              <a:t>4.  Name two important changes brought about by</a:t>
            </a:r>
          </a:p>
          <a:p>
            <a:pPr eaLnBrk="1" hangingPunct="1"/>
            <a:r>
              <a:rPr lang="en-US" u="none">
                <a:solidFill>
                  <a:srgbClr val="FF0000"/>
                </a:solidFill>
              </a:rPr>
              <a:t>      the Zhou.</a:t>
            </a:r>
          </a:p>
          <a:p>
            <a:pPr eaLnBrk="1" hangingPunct="1"/>
            <a:endParaRPr lang="en-US" u="none">
              <a:solidFill>
                <a:srgbClr val="FF0000"/>
              </a:solidFill>
            </a:endParaRPr>
          </a:p>
          <a:p>
            <a:pPr eaLnBrk="1" hangingPunct="1"/>
            <a:endParaRPr lang="en-US" u="none">
              <a:solidFill>
                <a:srgbClr val="FF0000"/>
              </a:solidFill>
            </a:endParaRPr>
          </a:p>
          <a:p>
            <a:pPr eaLnBrk="1" hangingPunct="1"/>
            <a:endParaRPr lang="en-US" u="none">
              <a:solidFill>
                <a:srgbClr val="FF0000"/>
              </a:solidFill>
            </a:endParaRPr>
          </a:p>
          <a:p>
            <a:pPr eaLnBrk="1" hangingPunct="1"/>
            <a:endParaRPr lang="en-US" u="none">
              <a:solidFill>
                <a:srgbClr val="FF0000"/>
              </a:solidFill>
            </a:endParaRPr>
          </a:p>
          <a:p>
            <a:pPr eaLnBrk="1" hangingPunct="1"/>
            <a:endParaRPr lang="en-US" u="none">
              <a:solidFill>
                <a:srgbClr val="FF0000"/>
              </a:solidFill>
            </a:endParaRPr>
          </a:p>
          <a:p>
            <a:pPr eaLnBrk="1" hangingPunct="1"/>
            <a:endParaRPr lang="en-US" u="none">
              <a:solidFill>
                <a:srgbClr val="FF0000"/>
              </a:solidFill>
            </a:endParaRPr>
          </a:p>
          <a:p>
            <a:pPr eaLnBrk="1" hangingPunct="1"/>
            <a:endParaRPr lang="en-US" u="none">
              <a:solidFill>
                <a:srgbClr val="FF0000"/>
              </a:solidFill>
            </a:endParaRPr>
          </a:p>
          <a:p>
            <a:pPr eaLnBrk="1" hangingPunct="1"/>
            <a:endParaRPr lang="en-US" u="none">
              <a:solidFill>
                <a:srgbClr val="FF0000"/>
              </a:solidFill>
            </a:endParaRPr>
          </a:p>
          <a:p>
            <a:pPr eaLnBrk="1" hangingPunct="1"/>
            <a:endParaRPr lang="en-US" u="none">
              <a:solidFill>
                <a:srgbClr val="FF0000"/>
              </a:solidFill>
            </a:endParaRPr>
          </a:p>
          <a:p>
            <a:pPr eaLnBrk="1" hangingPunct="1"/>
            <a:endParaRPr lang="en-US" u="none">
              <a:solidFill>
                <a:srgbClr val="FF0000"/>
              </a:solidFill>
            </a:endParaRPr>
          </a:p>
          <a:p>
            <a:pPr eaLnBrk="1" hangingPunct="1"/>
            <a:endParaRPr lang="en-US" u="none">
              <a:solidFill>
                <a:srgbClr val="FF0000"/>
              </a:solidFill>
            </a:endParaRPr>
          </a:p>
          <a:p>
            <a:pPr eaLnBrk="1" hangingPunct="1"/>
            <a:endParaRPr lang="en-US" u="none">
              <a:solidFill>
                <a:srgbClr val="FF0000"/>
              </a:solidFill>
            </a:endParaRPr>
          </a:p>
          <a:p>
            <a:pPr eaLnBrk="1" hangingPunct="1"/>
            <a:endParaRPr lang="en-US" u="none">
              <a:solidFill>
                <a:srgbClr val="FF0000"/>
              </a:solidFill>
            </a:endParaRPr>
          </a:p>
          <a:p>
            <a:pPr eaLnBrk="1" hangingPunct="1"/>
            <a:endParaRPr lang="en-US" u="none">
              <a:solidFill>
                <a:srgbClr val="FF0000"/>
              </a:solidFill>
            </a:endParaRPr>
          </a:p>
          <a:p>
            <a:pPr eaLnBrk="1" hangingPunct="1"/>
            <a:endParaRPr lang="en-US" u="none">
              <a:solidFill>
                <a:srgbClr val="FF0000"/>
              </a:solidFill>
            </a:endParaRPr>
          </a:p>
          <a:p>
            <a:pPr eaLnBrk="1" hangingPunct="1"/>
            <a:endParaRPr lang="en-US" u="none">
              <a:solidFill>
                <a:srgbClr val="FF0000"/>
              </a:solidFill>
            </a:endParaRPr>
          </a:p>
          <a:p>
            <a:pPr eaLnBrk="1" hangingPunct="1"/>
            <a:endParaRPr lang="en-US" u="none">
              <a:solidFill>
                <a:srgbClr val="FF0000"/>
              </a:solidFill>
            </a:endParaRPr>
          </a:p>
          <a:p>
            <a:pPr eaLnBrk="1" hangingPunct="1"/>
            <a:endParaRPr lang="en-US" u="none">
              <a:solidFill>
                <a:srgbClr val="FF0000"/>
              </a:solidFill>
            </a:endParaRPr>
          </a:p>
          <a:p>
            <a:pPr eaLnBrk="1" hangingPunct="1"/>
            <a:endParaRPr lang="en-US" u="none">
              <a:solidFill>
                <a:srgbClr val="FF0000"/>
              </a:solidFill>
            </a:endParaRPr>
          </a:p>
          <a:p>
            <a:pPr eaLnBrk="1" hangingPunct="1"/>
            <a:endParaRPr lang="en-US" u="none">
              <a:solidFill>
                <a:srgbClr val="FF0000"/>
              </a:solidFill>
            </a:endParaRPr>
          </a:p>
          <a:p>
            <a:pPr eaLnBrk="1" hangingPunct="1"/>
            <a:endParaRPr lang="en-US" u="none">
              <a:solidFill>
                <a:srgbClr val="FF0000"/>
              </a:solidFill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4191000" y="0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u="none"/>
              <a:t>CH 2:</a:t>
            </a:r>
            <a:r>
              <a:rPr lang="en-US" sz="2000" b="0" u="none"/>
              <a:t> </a:t>
            </a:r>
            <a:r>
              <a:rPr lang="ja-JP" altLang="en-US" sz="2000" b="0" u="none"/>
              <a:t>“</a:t>
            </a:r>
            <a:r>
              <a:rPr lang="en-US" sz="2000" b="0" u="none"/>
              <a:t>River Dynasties in China</a:t>
            </a:r>
            <a:r>
              <a:rPr lang="ja-JP" altLang="en-US" sz="2000" b="0" u="none"/>
              <a:t>”</a:t>
            </a:r>
            <a:r>
              <a:rPr lang="en-US" sz="2000" b="0" u="none"/>
              <a:t>  </a:t>
            </a:r>
            <a:r>
              <a:rPr lang="en-US" sz="1600" b="0" u="none"/>
              <a:t>[Packet, p.    ]</a:t>
            </a:r>
            <a:endParaRPr lang="en-US"/>
          </a:p>
        </p:txBody>
      </p:sp>
      <p:pic>
        <p:nvPicPr>
          <p:cNvPr id="84996" name="Picture 6" descr="D:\home\twloessin\My Pictures\china\zhou jade di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36576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7" name="Picture 7" descr="D:\home\twloessin\My Pictures\china\zhou bronze helmet swor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400"/>
            <a:ext cx="36576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8" name="Text Box 8"/>
          <p:cNvSpPr txBox="1">
            <a:spLocks noChangeArrowheads="1"/>
          </p:cNvSpPr>
          <p:nvPr/>
        </p:nvSpPr>
        <p:spPr bwMode="auto">
          <a:xfrm>
            <a:off x="0" y="2590800"/>
            <a:ext cx="3581400" cy="1327150"/>
          </a:xfrm>
          <a:prstGeom prst="rect">
            <a:avLst/>
          </a:prstGeom>
          <a:solidFill>
            <a:schemeClr val="tx1"/>
          </a:solidFill>
          <a:ln w="12700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i="1" u="none">
                <a:solidFill>
                  <a:schemeClr val="bg1"/>
                </a:solidFill>
              </a:rPr>
              <a:t>Above:</a:t>
            </a:r>
            <a:r>
              <a:rPr lang="en-US" sz="1600" u="none">
                <a:solidFill>
                  <a:schemeClr val="bg1"/>
                </a:solidFill>
              </a:rPr>
              <a:t>  Jade disk,</a:t>
            </a:r>
          </a:p>
          <a:p>
            <a:pPr eaLnBrk="1" hangingPunct="1"/>
            <a:r>
              <a:rPr lang="en-US" sz="1600" u="none">
                <a:solidFill>
                  <a:schemeClr val="bg1"/>
                </a:solidFill>
              </a:rPr>
              <a:t>                   China</a:t>
            </a:r>
            <a:r>
              <a:rPr lang="ja-JP" altLang="en-US" sz="1600" u="none">
                <a:solidFill>
                  <a:schemeClr val="bg1"/>
                </a:solidFill>
              </a:rPr>
              <a:t>’</a:t>
            </a:r>
            <a:r>
              <a:rPr lang="en-US" sz="1600" u="none">
                <a:solidFill>
                  <a:schemeClr val="bg1"/>
                </a:solidFill>
              </a:rPr>
              <a:t>s Zhou period.</a:t>
            </a:r>
          </a:p>
          <a:p>
            <a:pPr eaLnBrk="1" hangingPunct="1"/>
            <a:endParaRPr lang="en-US" sz="1600" u="none">
              <a:solidFill>
                <a:schemeClr val="bg1"/>
              </a:solidFill>
            </a:endParaRPr>
          </a:p>
          <a:p>
            <a:pPr eaLnBrk="1" hangingPunct="1"/>
            <a:r>
              <a:rPr lang="en-US" sz="1600" i="1" u="none">
                <a:solidFill>
                  <a:schemeClr val="bg1"/>
                </a:solidFill>
              </a:rPr>
              <a:t>Below:</a:t>
            </a:r>
            <a:r>
              <a:rPr lang="en-US" sz="1600" u="none">
                <a:solidFill>
                  <a:schemeClr val="bg1"/>
                </a:solidFill>
              </a:rPr>
              <a:t>  Bronze helmet and sword, </a:t>
            </a:r>
          </a:p>
          <a:p>
            <a:pPr eaLnBrk="1" hangingPunct="1"/>
            <a:r>
              <a:rPr lang="en-US" sz="1600" u="none">
                <a:solidFill>
                  <a:schemeClr val="bg1"/>
                </a:solidFill>
              </a:rPr>
              <a:t>                 Zhou period.</a:t>
            </a:r>
            <a:endParaRPr lang="en-US" sz="1600" i="1" u="none">
              <a:solidFill>
                <a:schemeClr val="bg1"/>
              </a:solidFill>
            </a:endParaRP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3733800" y="762000"/>
            <a:ext cx="5638800" cy="579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 b="0" u="none"/>
          </a:p>
          <a:p>
            <a:pPr eaLnBrk="1" hangingPunct="1"/>
            <a:r>
              <a:rPr lang="en-US" sz="1600" u="none"/>
              <a:t>While the Zhou did simply adopt much of old Shang culture, they also did introduce new things:</a:t>
            </a:r>
          </a:p>
          <a:p>
            <a:pPr eaLnBrk="1" hangingPunct="1">
              <a:buFontTx/>
              <a:buChar char="•"/>
            </a:pPr>
            <a:r>
              <a:rPr lang="en-US" b="0" u="none"/>
              <a:t> A new idea of royalty that claimed rulers got their </a:t>
            </a:r>
          </a:p>
          <a:p>
            <a:pPr eaLnBrk="1" hangingPunct="1"/>
            <a:r>
              <a:rPr lang="en-US" b="0" u="none"/>
              <a:t>   authority from heaven.  This was known as the </a:t>
            </a:r>
          </a:p>
          <a:p>
            <a:pPr eaLnBrk="1" hangingPunct="1"/>
            <a:r>
              <a:rPr lang="en-US" b="0" u="none"/>
              <a:t>   </a:t>
            </a:r>
            <a:r>
              <a:rPr lang="en-US" u="none">
                <a:solidFill>
                  <a:srgbClr val="800080"/>
                </a:solidFill>
              </a:rPr>
              <a:t>Mandate from Heaven</a:t>
            </a:r>
            <a:r>
              <a:rPr lang="en-US" b="0" u="none"/>
              <a:t>.</a:t>
            </a:r>
          </a:p>
          <a:p>
            <a:pPr eaLnBrk="1" hangingPunct="1"/>
            <a:r>
              <a:rPr lang="en-US" b="0" u="none"/>
              <a:t>   From this time on the Chinese would believe in </a:t>
            </a:r>
          </a:p>
          <a:p>
            <a:pPr eaLnBrk="1" hangingPunct="1"/>
            <a:r>
              <a:rPr lang="en-US" b="0" u="none"/>
              <a:t>   </a:t>
            </a:r>
            <a:r>
              <a:rPr lang="en-US" b="0" i="1" u="none"/>
              <a:t>divine</a:t>
            </a:r>
            <a:r>
              <a:rPr lang="en-US" b="0" u="none"/>
              <a:t> rule.</a:t>
            </a:r>
          </a:p>
          <a:p>
            <a:pPr eaLnBrk="1" hangingPunct="1"/>
            <a:r>
              <a:rPr lang="en-US" b="0" u="none"/>
              <a:t>   This meant disasters could be blamed on the rulers </a:t>
            </a:r>
          </a:p>
          <a:p>
            <a:pPr eaLnBrk="1" hangingPunct="1"/>
            <a:r>
              <a:rPr lang="en-US" b="0" u="none"/>
              <a:t>   and they would frequently be replaced.  </a:t>
            </a:r>
          </a:p>
          <a:p>
            <a:pPr eaLnBrk="1" hangingPunct="1"/>
            <a:r>
              <a:rPr lang="en-US" b="0" u="none"/>
              <a:t>   This led to a pattern of rise and fall of dynasties in </a:t>
            </a:r>
          </a:p>
          <a:p>
            <a:pPr eaLnBrk="1" hangingPunct="1"/>
            <a:r>
              <a:rPr lang="en-US" b="0" u="none"/>
              <a:t>   China known as the </a:t>
            </a:r>
            <a:r>
              <a:rPr lang="en-US" u="none">
                <a:solidFill>
                  <a:srgbClr val="800080"/>
                </a:solidFill>
              </a:rPr>
              <a:t>dynastic cycle</a:t>
            </a:r>
            <a:r>
              <a:rPr lang="en-US" b="0" u="none"/>
              <a:t>.</a:t>
            </a:r>
          </a:p>
          <a:p>
            <a:pPr eaLnBrk="1" hangingPunct="1"/>
            <a:endParaRPr lang="en-US" sz="900" b="0" u="none"/>
          </a:p>
          <a:p>
            <a:pPr eaLnBrk="1" hangingPunct="1">
              <a:buFontTx/>
              <a:buChar char="•"/>
            </a:pPr>
            <a:r>
              <a:rPr lang="en-US" b="0" u="none"/>
              <a:t> The Zhou gave large regions of land and privileges to </a:t>
            </a:r>
          </a:p>
          <a:p>
            <a:pPr eaLnBrk="1" hangingPunct="1"/>
            <a:r>
              <a:rPr lang="en-US" b="0" u="none"/>
              <a:t>   a select few nobles who then owed loyalty to the king</a:t>
            </a:r>
          </a:p>
          <a:p>
            <a:pPr eaLnBrk="1" hangingPunct="1"/>
            <a:r>
              <a:rPr lang="en-US" b="0" u="none"/>
              <a:t>   in return.  This type of political system the Zhou</a:t>
            </a:r>
          </a:p>
          <a:p>
            <a:pPr eaLnBrk="1" hangingPunct="1"/>
            <a:r>
              <a:rPr lang="en-US" b="0" u="none"/>
              <a:t>   introduced is called </a:t>
            </a:r>
            <a:r>
              <a:rPr lang="en-US" u="none">
                <a:solidFill>
                  <a:srgbClr val="800080"/>
                </a:solidFill>
              </a:rPr>
              <a:t>feudalism</a:t>
            </a:r>
            <a:r>
              <a:rPr lang="en-US" b="0" u="none"/>
              <a:t>.</a:t>
            </a:r>
          </a:p>
          <a:p>
            <a:pPr eaLnBrk="1" hangingPunct="1"/>
            <a:endParaRPr lang="en-US" sz="900" b="0" u="none"/>
          </a:p>
          <a:p>
            <a:pPr eaLnBrk="1" hangingPunct="1">
              <a:buFontTx/>
              <a:buChar char="•"/>
            </a:pPr>
            <a:r>
              <a:rPr lang="en-US" b="0" u="none"/>
              <a:t> Zhou introduced the first coined money; improved</a:t>
            </a:r>
          </a:p>
          <a:p>
            <a:pPr eaLnBrk="1" hangingPunct="1"/>
            <a:r>
              <a:rPr lang="en-US" b="0" u="none"/>
              <a:t>  transportation with roads and canals; improved the </a:t>
            </a:r>
          </a:p>
          <a:p>
            <a:pPr eaLnBrk="1" hangingPunct="1"/>
            <a:r>
              <a:rPr lang="en-US" b="0" u="none"/>
              <a:t>  efficiency of government with trained workers called </a:t>
            </a:r>
          </a:p>
          <a:p>
            <a:pPr eaLnBrk="1" hangingPunct="1"/>
            <a:r>
              <a:rPr lang="en-US" b="0" u="none"/>
              <a:t>  civil servants; and introduced the first iron-making.</a:t>
            </a:r>
          </a:p>
        </p:txBody>
      </p:sp>
      <p:sp>
        <p:nvSpPr>
          <p:cNvPr id="85000" name="Text Box 10"/>
          <p:cNvSpPr txBox="1">
            <a:spLocks noChangeArrowheads="1"/>
          </p:cNvSpPr>
          <p:nvPr/>
        </p:nvSpPr>
        <p:spPr bwMode="auto">
          <a:xfrm>
            <a:off x="0" y="6613525"/>
            <a:ext cx="2759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b="0" u="none">
                <a:solidFill>
                  <a:schemeClr val="bg2"/>
                </a:solidFill>
              </a:rPr>
              <a:t>PP Design of T. Loessin; Akins H.S.</a:t>
            </a:r>
          </a:p>
        </p:txBody>
      </p:sp>
    </p:spTree>
    <p:extLst>
      <p:ext uri="{BB962C8B-B14F-4D97-AF65-F5344CB8AC3E}">
        <p14:creationId xmlns:p14="http://schemas.microsoft.com/office/powerpoint/2010/main" val="3468836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-406400" y="1063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86019" name="Group 3"/>
          <p:cNvGrpSpPr>
            <a:grpSpLocks/>
          </p:cNvGrpSpPr>
          <p:nvPr/>
        </p:nvGrpSpPr>
        <p:grpSpPr bwMode="auto">
          <a:xfrm>
            <a:off x="2667000" y="0"/>
            <a:ext cx="6477000" cy="3581400"/>
            <a:chOff x="-3" y="535"/>
            <a:chExt cx="3273" cy="3976"/>
          </a:xfrm>
        </p:grpSpPr>
        <p:grpSp>
          <p:nvGrpSpPr>
            <p:cNvPr id="86025" name="Group 4"/>
            <p:cNvGrpSpPr>
              <a:grpSpLocks/>
            </p:cNvGrpSpPr>
            <p:nvPr/>
          </p:nvGrpSpPr>
          <p:grpSpPr bwMode="auto">
            <a:xfrm>
              <a:off x="0" y="538"/>
              <a:ext cx="3267" cy="3970"/>
              <a:chOff x="0" y="538"/>
              <a:chExt cx="3267" cy="3970"/>
            </a:xfrm>
          </p:grpSpPr>
          <p:grpSp>
            <p:nvGrpSpPr>
              <p:cNvPr id="86027" name="Group 5"/>
              <p:cNvGrpSpPr>
                <a:grpSpLocks/>
              </p:cNvGrpSpPr>
              <p:nvPr/>
            </p:nvGrpSpPr>
            <p:grpSpPr bwMode="auto">
              <a:xfrm>
                <a:off x="0" y="538"/>
                <a:ext cx="969" cy="3970"/>
                <a:chOff x="0" y="538"/>
                <a:chExt cx="969" cy="3970"/>
              </a:xfrm>
            </p:grpSpPr>
            <p:sp>
              <p:nvSpPr>
                <p:cNvPr id="86058" name="Rectangle 6"/>
                <p:cNvSpPr>
                  <a:spLocks noChangeArrowheads="1"/>
                </p:cNvSpPr>
                <p:nvPr/>
              </p:nvSpPr>
              <p:spPr bwMode="auto">
                <a:xfrm>
                  <a:off x="0" y="538"/>
                  <a:ext cx="969" cy="518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6059" name="Group 7"/>
                <p:cNvGrpSpPr>
                  <a:grpSpLocks/>
                </p:cNvGrpSpPr>
                <p:nvPr/>
              </p:nvGrpSpPr>
              <p:grpSpPr bwMode="auto">
                <a:xfrm>
                  <a:off x="0" y="538"/>
                  <a:ext cx="969" cy="3970"/>
                  <a:chOff x="0" y="538"/>
                  <a:chExt cx="969" cy="3970"/>
                </a:xfrm>
              </p:grpSpPr>
              <p:sp>
                <p:nvSpPr>
                  <p:cNvPr id="86060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538"/>
                    <a:ext cx="969" cy="3970"/>
                  </a:xfrm>
                  <a:prstGeom prst="rect">
                    <a:avLst/>
                  </a:prstGeom>
                  <a:solidFill>
                    <a:srgbClr val="99CCFF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en-US" u="none">
                      <a:solidFill>
                        <a:srgbClr val="800000"/>
                      </a:solidFill>
                    </a:endParaRPr>
                  </a:p>
                  <a:p>
                    <a:pPr algn="ctr"/>
                    <a:endParaRPr lang="en-US" u="none">
                      <a:solidFill>
                        <a:srgbClr val="800000"/>
                      </a:solidFill>
                    </a:endParaRPr>
                  </a:p>
                  <a:p>
                    <a:pPr algn="ctr"/>
                    <a:endParaRPr lang="en-US" u="none">
                      <a:solidFill>
                        <a:srgbClr val="800000"/>
                      </a:solidFill>
                    </a:endParaRPr>
                  </a:p>
                  <a:p>
                    <a:pPr algn="ctr"/>
                    <a:endParaRPr lang="en-US" u="none">
                      <a:solidFill>
                        <a:srgbClr val="800000"/>
                      </a:solidFill>
                    </a:endParaRPr>
                  </a:p>
                  <a:p>
                    <a:pPr algn="ctr"/>
                    <a:endParaRPr lang="en-US" u="none">
                      <a:solidFill>
                        <a:srgbClr val="800000"/>
                      </a:solidFill>
                    </a:endParaRPr>
                  </a:p>
                  <a:p>
                    <a:pPr algn="ctr"/>
                    <a:endParaRPr lang="en-US" u="none">
                      <a:solidFill>
                        <a:srgbClr val="800000"/>
                      </a:solidFill>
                    </a:endParaRPr>
                  </a:p>
                  <a:p>
                    <a:pPr algn="ctr"/>
                    <a:endParaRPr lang="en-US" u="none">
                      <a:solidFill>
                        <a:srgbClr val="800000"/>
                      </a:solidFill>
                    </a:endParaRPr>
                  </a:p>
                  <a:p>
                    <a:pPr algn="ctr"/>
                    <a:endParaRPr lang="en-US" u="none">
                      <a:solidFill>
                        <a:srgbClr val="800000"/>
                      </a:solidFill>
                    </a:endParaRPr>
                  </a:p>
                  <a:p>
                    <a:pPr algn="ctr"/>
                    <a:endParaRPr lang="en-US" u="none">
                      <a:solidFill>
                        <a:srgbClr val="800000"/>
                      </a:solidFill>
                    </a:endParaRPr>
                  </a:p>
                  <a:p>
                    <a:pPr algn="ctr"/>
                    <a:endParaRPr lang="en-US" u="none">
                      <a:solidFill>
                        <a:srgbClr val="800000"/>
                      </a:solidFill>
                    </a:endParaRPr>
                  </a:p>
                  <a:p>
                    <a:pPr algn="ctr"/>
                    <a:r>
                      <a:rPr lang="en-US" u="none">
                        <a:solidFill>
                          <a:srgbClr val="800000"/>
                        </a:solidFill>
                      </a:rPr>
                      <a:t>Ancient </a:t>
                    </a:r>
                  </a:p>
                  <a:p>
                    <a:pPr algn="ctr"/>
                    <a:r>
                      <a:rPr lang="en-US" u="none">
                        <a:solidFill>
                          <a:srgbClr val="800000"/>
                        </a:solidFill>
                      </a:rPr>
                      <a:t>China</a:t>
                    </a:r>
                    <a:endParaRPr lang="en-US" u="none"/>
                  </a:p>
                  <a:p>
                    <a:pPr algn="ctr" eaLnBrk="0" hangingPunct="0"/>
                    <a:endParaRPr lang="en-US" sz="2400" b="0" u="none"/>
                  </a:p>
                </p:txBody>
              </p:sp>
              <p:sp>
                <p:nvSpPr>
                  <p:cNvPr id="86061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538"/>
                    <a:ext cx="969" cy="3970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6028" name="Group 10"/>
              <p:cNvGrpSpPr>
                <a:grpSpLocks/>
              </p:cNvGrpSpPr>
              <p:nvPr/>
            </p:nvGrpSpPr>
            <p:grpSpPr bwMode="auto">
              <a:xfrm>
                <a:off x="969" y="538"/>
                <a:ext cx="2298" cy="518"/>
                <a:chOff x="969" y="538"/>
                <a:chExt cx="2298" cy="518"/>
              </a:xfrm>
            </p:grpSpPr>
            <p:sp>
              <p:nvSpPr>
                <p:cNvPr id="86054" name="Rectangle 11"/>
                <p:cNvSpPr>
                  <a:spLocks noChangeArrowheads="1"/>
                </p:cNvSpPr>
                <p:nvPr/>
              </p:nvSpPr>
              <p:spPr bwMode="auto">
                <a:xfrm>
                  <a:off x="969" y="538"/>
                  <a:ext cx="2298" cy="518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6055" name="Group 12"/>
                <p:cNvGrpSpPr>
                  <a:grpSpLocks/>
                </p:cNvGrpSpPr>
                <p:nvPr/>
              </p:nvGrpSpPr>
              <p:grpSpPr bwMode="auto">
                <a:xfrm>
                  <a:off x="969" y="538"/>
                  <a:ext cx="2298" cy="518"/>
                  <a:chOff x="969" y="538"/>
                  <a:chExt cx="2298" cy="518"/>
                </a:xfrm>
              </p:grpSpPr>
              <p:sp>
                <p:nvSpPr>
                  <p:cNvPr id="86056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538"/>
                    <a:ext cx="2298" cy="518"/>
                  </a:xfrm>
                  <a:prstGeom prst="rect">
                    <a:avLst/>
                  </a:prstGeom>
                  <a:solidFill>
                    <a:srgbClr val="99CCFF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n-US" sz="1600"/>
                      <a:t>Neolithic</a:t>
                    </a:r>
                    <a:r>
                      <a:rPr lang="en-US" sz="1600" b="0" u="none"/>
                      <a:t> ca. 12,000 - 2000 B.C.</a:t>
                    </a:r>
                  </a:p>
                </p:txBody>
              </p:sp>
              <p:sp>
                <p:nvSpPr>
                  <p:cNvPr id="86057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538"/>
                    <a:ext cx="2298" cy="518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6029" name="Group 15"/>
              <p:cNvGrpSpPr>
                <a:grpSpLocks/>
              </p:cNvGrpSpPr>
              <p:nvPr/>
            </p:nvGrpSpPr>
            <p:grpSpPr bwMode="auto">
              <a:xfrm>
                <a:off x="969" y="1056"/>
                <a:ext cx="2298" cy="288"/>
                <a:chOff x="969" y="1056"/>
                <a:chExt cx="2298" cy="288"/>
              </a:xfrm>
            </p:grpSpPr>
            <p:sp>
              <p:nvSpPr>
                <p:cNvPr id="86050" name="Rectangle 16"/>
                <p:cNvSpPr>
                  <a:spLocks noChangeArrowheads="1"/>
                </p:cNvSpPr>
                <p:nvPr/>
              </p:nvSpPr>
              <p:spPr bwMode="auto">
                <a:xfrm>
                  <a:off x="969" y="1056"/>
                  <a:ext cx="2298" cy="288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6051" name="Group 17"/>
                <p:cNvGrpSpPr>
                  <a:grpSpLocks/>
                </p:cNvGrpSpPr>
                <p:nvPr/>
              </p:nvGrpSpPr>
              <p:grpSpPr bwMode="auto">
                <a:xfrm>
                  <a:off x="969" y="1056"/>
                  <a:ext cx="2298" cy="288"/>
                  <a:chOff x="969" y="1056"/>
                  <a:chExt cx="2298" cy="288"/>
                </a:xfrm>
              </p:grpSpPr>
              <p:sp>
                <p:nvSpPr>
                  <p:cNvPr id="86052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1056"/>
                    <a:ext cx="2298" cy="288"/>
                  </a:xfrm>
                  <a:prstGeom prst="rect">
                    <a:avLst/>
                  </a:prstGeom>
                  <a:solidFill>
                    <a:srgbClr val="99CCFF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n-US" sz="1600"/>
                      <a:t>Xia</a:t>
                    </a:r>
                    <a:r>
                      <a:rPr lang="en-US" sz="1600" b="0" u="none"/>
                      <a:t> ca. 2100-1800 B.C.</a:t>
                    </a:r>
                  </a:p>
                </p:txBody>
              </p:sp>
              <p:sp>
                <p:nvSpPr>
                  <p:cNvPr id="86053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1056"/>
                    <a:ext cx="2298" cy="288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6030" name="Group 20"/>
              <p:cNvGrpSpPr>
                <a:grpSpLocks/>
              </p:cNvGrpSpPr>
              <p:nvPr/>
            </p:nvGrpSpPr>
            <p:grpSpPr bwMode="auto">
              <a:xfrm>
                <a:off x="969" y="1344"/>
                <a:ext cx="2298" cy="288"/>
                <a:chOff x="969" y="1344"/>
                <a:chExt cx="2298" cy="288"/>
              </a:xfrm>
            </p:grpSpPr>
            <p:sp>
              <p:nvSpPr>
                <p:cNvPr id="86046" name="Rectangle 21"/>
                <p:cNvSpPr>
                  <a:spLocks noChangeArrowheads="1"/>
                </p:cNvSpPr>
                <p:nvPr/>
              </p:nvSpPr>
              <p:spPr bwMode="auto">
                <a:xfrm>
                  <a:off x="969" y="1344"/>
                  <a:ext cx="2298" cy="288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6047" name="Group 22"/>
                <p:cNvGrpSpPr>
                  <a:grpSpLocks/>
                </p:cNvGrpSpPr>
                <p:nvPr/>
              </p:nvGrpSpPr>
              <p:grpSpPr bwMode="auto">
                <a:xfrm>
                  <a:off x="969" y="1344"/>
                  <a:ext cx="2298" cy="288"/>
                  <a:chOff x="969" y="1344"/>
                  <a:chExt cx="2298" cy="288"/>
                </a:xfrm>
              </p:grpSpPr>
              <p:sp>
                <p:nvSpPr>
                  <p:cNvPr id="86048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1344"/>
                    <a:ext cx="2298" cy="288"/>
                  </a:xfrm>
                  <a:prstGeom prst="rect">
                    <a:avLst/>
                  </a:prstGeom>
                  <a:solidFill>
                    <a:srgbClr val="99CCFF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n-US" sz="1600"/>
                      <a:t>Shang</a:t>
                    </a:r>
                    <a:r>
                      <a:rPr lang="en-US" sz="1600" b="0" u="none"/>
                      <a:t> 1700-1027 B.C.</a:t>
                    </a:r>
                    <a:r>
                      <a:rPr lang="en-US" sz="2400" b="0" u="none"/>
                      <a:t> </a:t>
                    </a:r>
                  </a:p>
                </p:txBody>
              </p:sp>
              <p:sp>
                <p:nvSpPr>
                  <p:cNvPr id="86049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1344"/>
                    <a:ext cx="2298" cy="288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6031" name="Group 25"/>
              <p:cNvGrpSpPr>
                <a:grpSpLocks/>
              </p:cNvGrpSpPr>
              <p:nvPr/>
            </p:nvGrpSpPr>
            <p:grpSpPr bwMode="auto">
              <a:xfrm>
                <a:off x="969" y="1632"/>
                <a:ext cx="2298" cy="518"/>
                <a:chOff x="969" y="1632"/>
                <a:chExt cx="2298" cy="518"/>
              </a:xfrm>
            </p:grpSpPr>
            <p:sp>
              <p:nvSpPr>
                <p:cNvPr id="86042" name="Rectangle 26"/>
                <p:cNvSpPr>
                  <a:spLocks noChangeArrowheads="1"/>
                </p:cNvSpPr>
                <p:nvPr/>
              </p:nvSpPr>
              <p:spPr bwMode="auto">
                <a:xfrm>
                  <a:off x="969" y="1632"/>
                  <a:ext cx="2298" cy="518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6043" name="Group 27"/>
                <p:cNvGrpSpPr>
                  <a:grpSpLocks/>
                </p:cNvGrpSpPr>
                <p:nvPr/>
              </p:nvGrpSpPr>
              <p:grpSpPr bwMode="auto">
                <a:xfrm>
                  <a:off x="969" y="1632"/>
                  <a:ext cx="2298" cy="518"/>
                  <a:chOff x="969" y="1632"/>
                  <a:chExt cx="2298" cy="518"/>
                </a:xfrm>
              </p:grpSpPr>
              <p:sp>
                <p:nvSpPr>
                  <p:cNvPr id="86044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1632"/>
                    <a:ext cx="2298" cy="518"/>
                  </a:xfrm>
                  <a:prstGeom prst="rect">
                    <a:avLst/>
                  </a:prstGeom>
                  <a:solidFill>
                    <a:srgbClr val="99CCFF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n-US" sz="1600"/>
                      <a:t>Western Zhou</a:t>
                    </a:r>
                    <a:r>
                      <a:rPr lang="en-US" sz="1600" b="0" u="none"/>
                      <a:t> 1027-771 B.C.</a:t>
                    </a:r>
                  </a:p>
                </p:txBody>
              </p:sp>
              <p:sp>
                <p:nvSpPr>
                  <p:cNvPr id="86045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1632"/>
                    <a:ext cx="2298" cy="518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6032" name="Group 30"/>
              <p:cNvGrpSpPr>
                <a:grpSpLocks/>
              </p:cNvGrpSpPr>
              <p:nvPr/>
            </p:nvGrpSpPr>
            <p:grpSpPr bwMode="auto">
              <a:xfrm>
                <a:off x="969" y="2150"/>
                <a:ext cx="1122" cy="2358"/>
                <a:chOff x="969" y="2150"/>
                <a:chExt cx="1122" cy="2358"/>
              </a:xfrm>
            </p:grpSpPr>
            <p:sp>
              <p:nvSpPr>
                <p:cNvPr id="86038" name="Rectangle 31"/>
                <p:cNvSpPr>
                  <a:spLocks noChangeArrowheads="1"/>
                </p:cNvSpPr>
                <p:nvPr/>
              </p:nvSpPr>
              <p:spPr bwMode="auto">
                <a:xfrm>
                  <a:off x="969" y="2150"/>
                  <a:ext cx="1122" cy="2358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6039" name="Group 32"/>
                <p:cNvGrpSpPr>
                  <a:grpSpLocks/>
                </p:cNvGrpSpPr>
                <p:nvPr/>
              </p:nvGrpSpPr>
              <p:grpSpPr bwMode="auto">
                <a:xfrm>
                  <a:off x="969" y="2150"/>
                  <a:ext cx="1122" cy="2358"/>
                  <a:chOff x="969" y="2150"/>
                  <a:chExt cx="1122" cy="2358"/>
                </a:xfrm>
              </p:grpSpPr>
              <p:sp>
                <p:nvSpPr>
                  <p:cNvPr id="86040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2150"/>
                    <a:ext cx="1122" cy="2358"/>
                  </a:xfrm>
                  <a:prstGeom prst="rect">
                    <a:avLst/>
                  </a:prstGeom>
                  <a:solidFill>
                    <a:srgbClr val="99CCFF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en-US" sz="1600"/>
                      <a:t>Eastern Zhou</a:t>
                    </a:r>
                    <a:r>
                      <a:rPr lang="en-US" sz="1600" b="0" u="none"/>
                      <a:t> </a:t>
                    </a:r>
                  </a:p>
                  <a:p>
                    <a:pPr algn="ctr"/>
                    <a:r>
                      <a:rPr lang="en-US" sz="1600" b="0" u="none"/>
                      <a:t>770-221 B.C.</a:t>
                    </a:r>
                  </a:p>
                </p:txBody>
              </p:sp>
              <p:sp>
                <p:nvSpPr>
                  <p:cNvPr id="86041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969" y="2150"/>
                    <a:ext cx="1122" cy="2358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6033" name="Group 35"/>
              <p:cNvGrpSpPr>
                <a:grpSpLocks/>
              </p:cNvGrpSpPr>
              <p:nvPr/>
            </p:nvGrpSpPr>
            <p:grpSpPr bwMode="auto">
              <a:xfrm>
                <a:off x="2091" y="2150"/>
                <a:ext cx="1176" cy="2358"/>
                <a:chOff x="2091" y="2150"/>
                <a:chExt cx="1176" cy="2358"/>
              </a:xfrm>
            </p:grpSpPr>
            <p:sp>
              <p:nvSpPr>
                <p:cNvPr id="86034" name="Rectangle 36"/>
                <p:cNvSpPr>
                  <a:spLocks noChangeArrowheads="1"/>
                </p:cNvSpPr>
                <p:nvPr/>
              </p:nvSpPr>
              <p:spPr bwMode="auto">
                <a:xfrm>
                  <a:off x="2091" y="2150"/>
                  <a:ext cx="1176" cy="2358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6035" name="Group 37"/>
                <p:cNvGrpSpPr>
                  <a:grpSpLocks/>
                </p:cNvGrpSpPr>
                <p:nvPr/>
              </p:nvGrpSpPr>
              <p:grpSpPr bwMode="auto">
                <a:xfrm>
                  <a:off x="2091" y="2150"/>
                  <a:ext cx="1176" cy="2358"/>
                  <a:chOff x="2091" y="2150"/>
                  <a:chExt cx="1176" cy="2358"/>
                </a:xfrm>
              </p:grpSpPr>
              <p:sp>
                <p:nvSpPr>
                  <p:cNvPr id="86036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2091" y="2150"/>
                    <a:ext cx="1176" cy="2358"/>
                  </a:xfrm>
                  <a:prstGeom prst="rect">
                    <a:avLst/>
                  </a:prstGeom>
                  <a:solidFill>
                    <a:srgbClr val="99CCFF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 eaLnBrk="0" hangingPunct="0"/>
                    <a:r>
                      <a:rPr lang="en-US" sz="1400" u="none"/>
                      <a:t>Warring States period</a:t>
                    </a:r>
                    <a:r>
                      <a:rPr lang="en-US" sz="1400" b="0" u="none"/>
                      <a:t> </a:t>
                    </a:r>
                  </a:p>
                  <a:p>
                    <a:pPr algn="ctr" eaLnBrk="0" hangingPunct="0"/>
                    <a:r>
                      <a:rPr lang="en-US" sz="1400" b="0" u="none"/>
                      <a:t>475-221 B.C. </a:t>
                    </a:r>
                  </a:p>
                </p:txBody>
              </p:sp>
              <p:sp>
                <p:nvSpPr>
                  <p:cNvPr id="86037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2091" y="2150"/>
                    <a:ext cx="1176" cy="2358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86026" name="Rectangle 40"/>
            <p:cNvSpPr>
              <a:spLocks noChangeArrowheads="1"/>
            </p:cNvSpPr>
            <p:nvPr/>
          </p:nvSpPr>
          <p:spPr bwMode="auto">
            <a:xfrm>
              <a:off x="-3" y="535"/>
              <a:ext cx="3273" cy="397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86020" name="Picture 41" descr="http://www.mnsu.edu/emuseum/prehistory/china/images/xiama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91000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21" name="Picture 42" descr="http://www.mnsu.edu/emuseum/prehistory/china/images/shangmap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1400"/>
            <a:ext cx="4343400" cy="284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22" name="Picture 43" descr="http://www.mnsu.edu/emuseum/prehistory/china/images/zhoumap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81400"/>
            <a:ext cx="4343400" cy="284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23" name="Text Box 45"/>
          <p:cNvSpPr txBox="1">
            <a:spLocks noChangeArrowheads="1"/>
          </p:cNvSpPr>
          <p:nvPr/>
        </p:nvSpPr>
        <p:spPr bwMode="auto">
          <a:xfrm>
            <a:off x="0" y="6613525"/>
            <a:ext cx="2759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b="0" u="none">
                <a:solidFill>
                  <a:schemeClr val="bg2"/>
                </a:solidFill>
              </a:rPr>
              <a:t>PP Design of T. Loessin; Akins H.S.</a:t>
            </a:r>
          </a:p>
        </p:txBody>
      </p:sp>
      <p:sp>
        <p:nvSpPr>
          <p:cNvPr id="86024" name="Oval 46"/>
          <p:cNvSpPr>
            <a:spLocks noChangeArrowheads="1"/>
          </p:cNvSpPr>
          <p:nvPr/>
        </p:nvSpPr>
        <p:spPr bwMode="auto">
          <a:xfrm>
            <a:off x="7010400" y="2057400"/>
            <a:ext cx="1981200" cy="838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75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212725" y="419100"/>
            <a:ext cx="8093075" cy="421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/>
              <a:t>The first 300 years of Zhou rule were relatively peaceful and stable.</a:t>
            </a:r>
          </a:p>
          <a:p>
            <a:pPr eaLnBrk="1" hangingPunct="1"/>
            <a:endParaRPr lang="en-US" u="none"/>
          </a:p>
          <a:p>
            <a:pPr eaLnBrk="1" hangingPunct="1"/>
            <a:r>
              <a:rPr lang="en-US" u="none"/>
              <a:t>But that changed around 771 B.C.E. as nomadic tribes invaded from the north and as the noble families began to fight for power against one another.</a:t>
            </a:r>
          </a:p>
          <a:p>
            <a:pPr eaLnBrk="1" hangingPunct="1"/>
            <a:endParaRPr lang="en-US" u="none"/>
          </a:p>
          <a:p>
            <a:pPr eaLnBrk="1" hangingPunct="1"/>
            <a:r>
              <a:rPr lang="en-US" u="none"/>
              <a:t>The crossbow is introduced in China during this time of great conflict and chaos known as the </a:t>
            </a:r>
            <a:r>
              <a:rPr lang="en-US" u="none">
                <a:solidFill>
                  <a:srgbClr val="FF0000"/>
                </a:solidFill>
              </a:rPr>
              <a:t>Period of Warring States.</a:t>
            </a:r>
          </a:p>
          <a:p>
            <a:pPr eaLnBrk="1" hangingPunct="1"/>
            <a:endParaRPr lang="en-US" u="none">
              <a:solidFill>
                <a:srgbClr val="FF0000"/>
              </a:solidFill>
            </a:endParaRPr>
          </a:p>
          <a:p>
            <a:pPr eaLnBrk="1" hangingPunct="1"/>
            <a:r>
              <a:rPr lang="en-US" u="none"/>
              <a:t>Chinese values collapsed during this period of arrogance, chaos, and defiance.</a:t>
            </a:r>
          </a:p>
          <a:p>
            <a:pPr eaLnBrk="1" hangingPunct="1"/>
            <a:endParaRPr lang="en-US" u="none"/>
          </a:p>
          <a:p>
            <a:pPr eaLnBrk="1" hangingPunct="1"/>
            <a:r>
              <a:rPr lang="en-US" u="none"/>
              <a:t>Will China be saved?</a:t>
            </a:r>
          </a:p>
          <a:p>
            <a:pPr eaLnBrk="1" hangingPunct="1"/>
            <a:endParaRPr lang="en-US" u="none"/>
          </a:p>
          <a:p>
            <a:pPr eaLnBrk="1" hangingPunct="1"/>
            <a:r>
              <a:rPr lang="en-US" u="none"/>
              <a:t>By who?</a:t>
            </a:r>
          </a:p>
          <a:p>
            <a:pPr eaLnBrk="1" hangingPunct="1"/>
            <a:endParaRPr lang="en-US" u="none"/>
          </a:p>
          <a:p>
            <a:pPr eaLnBrk="1" hangingPunct="1"/>
            <a:r>
              <a:rPr lang="en-US" i="1" u="none"/>
              <a:t>…..stay tuned.</a:t>
            </a:r>
          </a:p>
        </p:txBody>
      </p:sp>
      <p:pic>
        <p:nvPicPr>
          <p:cNvPr id="87043" name="Picture 3" descr="D:\home\twloessin\My Pictures\china\Warring Period on the northern frontei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033713"/>
            <a:ext cx="6038850" cy="382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0" y="6607175"/>
            <a:ext cx="2759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b="0" u="none">
                <a:solidFill>
                  <a:schemeClr val="bg2"/>
                </a:solidFill>
              </a:rPr>
              <a:t>PP Design of T. Loessin; Akins H.S.</a:t>
            </a:r>
          </a:p>
        </p:txBody>
      </p:sp>
    </p:spTree>
    <p:extLst>
      <p:ext uri="{BB962C8B-B14F-4D97-AF65-F5344CB8AC3E}">
        <p14:creationId xmlns:p14="http://schemas.microsoft.com/office/powerpoint/2010/main" val="3692872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983</Words>
  <Application>Microsoft Macintosh PowerPoint</Application>
  <PresentationFormat>On-screen Show (4:3)</PresentationFormat>
  <Paragraphs>202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 Olkkonen</dc:creator>
  <cp:lastModifiedBy>Dan  Olkkonen</cp:lastModifiedBy>
  <cp:revision>1</cp:revision>
  <dcterms:created xsi:type="dcterms:W3CDTF">2014-09-05T18:48:07Z</dcterms:created>
  <dcterms:modified xsi:type="dcterms:W3CDTF">2014-09-05T18:48:28Z</dcterms:modified>
</cp:coreProperties>
</file>